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7" r:id="rId2"/>
    <p:sldMasterId id="2147483851" r:id="rId3"/>
  </p:sldMasterIdLst>
  <p:notesMasterIdLst>
    <p:notesMasterId r:id="rId40"/>
  </p:notesMasterIdLst>
  <p:handoutMasterIdLst>
    <p:handoutMasterId r:id="rId41"/>
  </p:handoutMasterIdLst>
  <p:sldIdLst>
    <p:sldId id="256" r:id="rId4"/>
    <p:sldId id="270" r:id="rId5"/>
    <p:sldId id="902" r:id="rId6"/>
    <p:sldId id="275" r:id="rId7"/>
    <p:sldId id="900" r:id="rId8"/>
    <p:sldId id="1052" r:id="rId9"/>
    <p:sldId id="1047" r:id="rId10"/>
    <p:sldId id="1048" r:id="rId11"/>
    <p:sldId id="1049" r:id="rId12"/>
    <p:sldId id="1050" r:id="rId13"/>
    <p:sldId id="1051" r:id="rId14"/>
    <p:sldId id="1044" r:id="rId15"/>
    <p:sldId id="278" r:id="rId16"/>
    <p:sldId id="1026" r:id="rId17"/>
    <p:sldId id="1060" r:id="rId18"/>
    <p:sldId id="1054" r:id="rId19"/>
    <p:sldId id="1061" r:id="rId20"/>
    <p:sldId id="1062" r:id="rId21"/>
    <p:sldId id="1064" r:id="rId22"/>
    <p:sldId id="1058" r:id="rId23"/>
    <p:sldId id="1063" r:id="rId24"/>
    <p:sldId id="288" r:id="rId25"/>
    <p:sldId id="897" r:id="rId26"/>
    <p:sldId id="885" r:id="rId27"/>
    <p:sldId id="958" r:id="rId28"/>
    <p:sldId id="959" r:id="rId29"/>
    <p:sldId id="1053" r:id="rId30"/>
    <p:sldId id="279" r:id="rId31"/>
    <p:sldId id="1056" r:id="rId32"/>
    <p:sldId id="1055" r:id="rId33"/>
    <p:sldId id="1031" r:id="rId34"/>
    <p:sldId id="1035" r:id="rId35"/>
    <p:sldId id="1038" r:id="rId36"/>
    <p:sldId id="1040" r:id="rId37"/>
    <p:sldId id="1036" r:id="rId38"/>
    <p:sldId id="1037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35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FEECF-8E81-4DDC-8687-2C813C7593B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15C4779-324C-4784-A67A-38C1BF6C6D68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300"/>
            </a:spcAft>
          </a:pPr>
          <a:r>
            <a:rPr lang="en-US" sz="3200" dirty="0"/>
            <a:t>Hours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1400" dirty="0"/>
            <a:t>24 </a:t>
          </a:r>
          <a:r>
            <a:rPr lang="en-US" sz="1400" dirty="0" err="1"/>
            <a:t>hr</a:t>
          </a:r>
          <a:r>
            <a:rPr lang="en-US" sz="1400" dirty="0"/>
            <a:t> * 40 – 60 sample days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1400" dirty="0"/>
            <a:t>= 960 – 1440 </a:t>
          </a:r>
          <a:r>
            <a:rPr lang="en-US" sz="1400" dirty="0" err="1"/>
            <a:t>hr</a:t>
          </a:r>
          <a:endParaRPr lang="en-US" sz="2000" dirty="0"/>
        </a:p>
      </dgm:t>
    </dgm:pt>
    <dgm:pt modelId="{8998602E-7526-4503-92CA-C7B65F2E9D6B}" type="parTrans" cxnId="{19443180-CB8C-4B33-B2E0-E9C4217D57AC}">
      <dgm:prSet/>
      <dgm:spPr/>
      <dgm:t>
        <a:bodyPr/>
        <a:lstStyle/>
        <a:p>
          <a:endParaRPr lang="en-US"/>
        </a:p>
      </dgm:t>
    </dgm:pt>
    <dgm:pt modelId="{AA2DAEF9-8568-49EA-8B45-2F8000EEE0AD}" type="sibTrans" cxnId="{19443180-CB8C-4B33-B2E0-E9C4217D57AC}">
      <dgm:prSet/>
      <dgm:spPr/>
      <dgm:t>
        <a:bodyPr/>
        <a:lstStyle/>
        <a:p>
          <a:endParaRPr lang="en-US"/>
        </a:p>
      </dgm:t>
    </dgm:pt>
    <dgm:pt modelId="{8A9657B6-7657-4BBB-ADFA-1B33068B542D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90000"/>
            </a:lnSpc>
            <a:spcAft>
              <a:spcPts val="300"/>
            </a:spcAft>
          </a:pPr>
          <a:r>
            <a:rPr lang="en-US" sz="3200" baseline="0" dirty="0"/>
            <a:t>Days</a:t>
          </a:r>
          <a:br>
            <a:rPr lang="en-US" sz="2000" baseline="0" dirty="0"/>
          </a:br>
          <a:r>
            <a:rPr lang="en-US" sz="1400" dirty="0"/>
            <a:t>365 days * 1-3 weather years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1400" dirty="0"/>
            <a:t>=  365 – 1095 days</a:t>
          </a:r>
          <a:endParaRPr lang="en-US" sz="1800" baseline="0" dirty="0"/>
        </a:p>
      </dgm:t>
    </dgm:pt>
    <dgm:pt modelId="{71892EAA-17CC-4F1D-9AE1-0F63AA645BC2}" type="parTrans" cxnId="{46FB3243-BDBD-4594-B0C5-1FC16B3021D0}">
      <dgm:prSet/>
      <dgm:spPr/>
      <dgm:t>
        <a:bodyPr/>
        <a:lstStyle/>
        <a:p>
          <a:endParaRPr lang="en-US"/>
        </a:p>
      </dgm:t>
    </dgm:pt>
    <dgm:pt modelId="{D7D30C53-F0EF-4E54-A2B0-006ACEDFFC10}" type="sibTrans" cxnId="{46FB3243-BDBD-4594-B0C5-1FC16B3021D0}">
      <dgm:prSet/>
      <dgm:spPr/>
      <dgm:t>
        <a:bodyPr/>
        <a:lstStyle/>
        <a:p>
          <a:endParaRPr lang="en-US"/>
        </a:p>
      </dgm:t>
    </dgm:pt>
    <dgm:pt modelId="{253D47BC-9CE7-4D9C-AF6D-C15889231BD7}">
      <dgm:prSet phldrT="[Text]" custT="1"/>
      <dgm:spPr>
        <a:solidFill>
          <a:schemeClr val="accent5"/>
        </a:solidFill>
      </dgm:spPr>
      <dgm:t>
        <a:bodyPr/>
        <a:lstStyle/>
        <a:p>
          <a:pPr>
            <a:lnSpc>
              <a:spcPct val="80000"/>
            </a:lnSpc>
            <a:spcAft>
              <a:spcPts val="300"/>
            </a:spcAft>
          </a:pPr>
          <a:r>
            <a:rPr lang="en-US" sz="3200" dirty="0"/>
            <a:t>Years</a:t>
          </a:r>
          <a:br>
            <a:rPr lang="en-US" sz="1800" dirty="0"/>
          </a:br>
          <a:r>
            <a:rPr lang="en-US" sz="1400" dirty="0"/>
            <a:t>30 </a:t>
          </a:r>
          <a:r>
            <a:rPr lang="en-US" sz="1400" dirty="0" err="1"/>
            <a:t>yr</a:t>
          </a:r>
          <a:r>
            <a:rPr lang="en-US" sz="1400" dirty="0"/>
            <a:t> study / 2 – 5 </a:t>
          </a:r>
          <a:r>
            <a:rPr lang="en-US" sz="1400" dirty="0" err="1"/>
            <a:t>yr</a:t>
          </a:r>
          <a:r>
            <a:rPr lang="en-US" sz="1400" dirty="0"/>
            <a:t> timestep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1400" dirty="0"/>
            <a:t>= 6 – 15 years</a:t>
          </a:r>
          <a:endParaRPr lang="en-US" sz="2200" dirty="0"/>
        </a:p>
      </dgm:t>
    </dgm:pt>
    <dgm:pt modelId="{BA79C118-92DB-4B42-9816-EDCE58D6AD56}" type="parTrans" cxnId="{7B89F288-0012-4E26-9346-7441348751C2}">
      <dgm:prSet/>
      <dgm:spPr/>
      <dgm:t>
        <a:bodyPr/>
        <a:lstStyle/>
        <a:p>
          <a:endParaRPr lang="en-US"/>
        </a:p>
      </dgm:t>
    </dgm:pt>
    <dgm:pt modelId="{3F04EA63-BA0D-4591-8683-DFDFF9AC4C76}" type="sibTrans" cxnId="{7B89F288-0012-4E26-9346-7441348751C2}">
      <dgm:prSet/>
      <dgm:spPr/>
      <dgm:t>
        <a:bodyPr/>
        <a:lstStyle/>
        <a:p>
          <a:endParaRPr lang="en-US"/>
        </a:p>
      </dgm:t>
    </dgm:pt>
    <dgm:pt modelId="{552CFB42-2642-424B-89B7-558E7393308F}" type="pres">
      <dgm:prSet presAssocID="{5AFFEECF-8E81-4DDC-8687-2C813C7593B0}" presName="linearFlow" presStyleCnt="0">
        <dgm:presLayoutVars>
          <dgm:resizeHandles val="exact"/>
        </dgm:presLayoutVars>
      </dgm:prSet>
      <dgm:spPr/>
    </dgm:pt>
    <dgm:pt modelId="{8F03C471-1760-423E-8EB6-08BA6FADA75C}" type="pres">
      <dgm:prSet presAssocID="{415C4779-324C-4784-A67A-38C1BF6C6D68}" presName="node" presStyleLbl="node1" presStyleIdx="0" presStyleCnt="3" custScaleX="144918" custScaleY="234314" custLinFactNeighborY="-9802">
        <dgm:presLayoutVars>
          <dgm:bulletEnabled val="1"/>
        </dgm:presLayoutVars>
      </dgm:prSet>
      <dgm:spPr/>
    </dgm:pt>
    <dgm:pt modelId="{3DC85BFF-5865-4294-8E9E-808657246E6A}" type="pres">
      <dgm:prSet presAssocID="{AA2DAEF9-8568-49EA-8B45-2F8000EEE0AD}" presName="sibTrans" presStyleLbl="sibTrans2D1" presStyleIdx="0" presStyleCnt="2" custScaleY="333499"/>
      <dgm:spPr/>
    </dgm:pt>
    <dgm:pt modelId="{AC4183CC-87DD-4F5F-BB16-01685C6F722B}" type="pres">
      <dgm:prSet presAssocID="{AA2DAEF9-8568-49EA-8B45-2F8000EEE0AD}" presName="connectorText" presStyleLbl="sibTrans2D1" presStyleIdx="0" presStyleCnt="2"/>
      <dgm:spPr/>
    </dgm:pt>
    <dgm:pt modelId="{A993E513-0747-4096-B69D-A794A93435B1}" type="pres">
      <dgm:prSet presAssocID="{8A9657B6-7657-4BBB-ADFA-1B33068B542D}" presName="node" presStyleLbl="node1" presStyleIdx="1" presStyleCnt="3" custScaleX="144918" custScaleY="234314" custLinFactNeighborX="14256" custLinFactNeighborY="1287">
        <dgm:presLayoutVars>
          <dgm:bulletEnabled val="1"/>
        </dgm:presLayoutVars>
      </dgm:prSet>
      <dgm:spPr/>
    </dgm:pt>
    <dgm:pt modelId="{F8480761-3B97-4B78-AB81-2881D605CF8F}" type="pres">
      <dgm:prSet presAssocID="{D7D30C53-F0EF-4E54-A2B0-006ACEDFFC10}" presName="sibTrans" presStyleLbl="sibTrans2D1" presStyleIdx="1" presStyleCnt="2" custScaleY="333499"/>
      <dgm:spPr/>
    </dgm:pt>
    <dgm:pt modelId="{845EB159-E79D-4160-905C-B3911F1B305C}" type="pres">
      <dgm:prSet presAssocID="{D7D30C53-F0EF-4E54-A2B0-006ACEDFFC10}" presName="connectorText" presStyleLbl="sibTrans2D1" presStyleIdx="1" presStyleCnt="2"/>
      <dgm:spPr/>
    </dgm:pt>
    <dgm:pt modelId="{00FABF48-B7B6-4355-9820-4A3572DAF2FC}" type="pres">
      <dgm:prSet presAssocID="{253D47BC-9CE7-4D9C-AF6D-C15889231BD7}" presName="node" presStyleLbl="node1" presStyleIdx="2" presStyleCnt="3" custScaleX="144918" custScaleY="234314">
        <dgm:presLayoutVars>
          <dgm:bulletEnabled val="1"/>
        </dgm:presLayoutVars>
      </dgm:prSet>
      <dgm:spPr/>
    </dgm:pt>
  </dgm:ptLst>
  <dgm:cxnLst>
    <dgm:cxn modelId="{E4495108-9C25-433F-9761-771B86AF48CC}" type="presOf" srcId="{253D47BC-9CE7-4D9C-AF6D-C15889231BD7}" destId="{00FABF48-B7B6-4355-9820-4A3572DAF2FC}" srcOrd="0" destOrd="0" presId="urn:microsoft.com/office/officeart/2005/8/layout/process2"/>
    <dgm:cxn modelId="{51207836-9C32-4003-ACD7-9D1095A74DA3}" type="presOf" srcId="{D7D30C53-F0EF-4E54-A2B0-006ACEDFFC10}" destId="{845EB159-E79D-4160-905C-B3911F1B305C}" srcOrd="1" destOrd="0" presId="urn:microsoft.com/office/officeart/2005/8/layout/process2"/>
    <dgm:cxn modelId="{46FB3243-BDBD-4594-B0C5-1FC16B3021D0}" srcId="{5AFFEECF-8E81-4DDC-8687-2C813C7593B0}" destId="{8A9657B6-7657-4BBB-ADFA-1B33068B542D}" srcOrd="1" destOrd="0" parTransId="{71892EAA-17CC-4F1D-9AE1-0F63AA645BC2}" sibTransId="{D7D30C53-F0EF-4E54-A2B0-006ACEDFFC10}"/>
    <dgm:cxn modelId="{547BB765-B0CE-4921-9DAA-3EFC4CE04939}" type="presOf" srcId="{5AFFEECF-8E81-4DDC-8687-2C813C7593B0}" destId="{552CFB42-2642-424B-89B7-558E7393308F}" srcOrd="0" destOrd="0" presId="urn:microsoft.com/office/officeart/2005/8/layout/process2"/>
    <dgm:cxn modelId="{30979F71-60C2-46DE-9CF9-C8CD0F378FEF}" type="presOf" srcId="{AA2DAEF9-8568-49EA-8B45-2F8000EEE0AD}" destId="{3DC85BFF-5865-4294-8E9E-808657246E6A}" srcOrd="0" destOrd="0" presId="urn:microsoft.com/office/officeart/2005/8/layout/process2"/>
    <dgm:cxn modelId="{19443180-CB8C-4B33-B2E0-E9C4217D57AC}" srcId="{5AFFEECF-8E81-4DDC-8687-2C813C7593B0}" destId="{415C4779-324C-4784-A67A-38C1BF6C6D68}" srcOrd="0" destOrd="0" parTransId="{8998602E-7526-4503-92CA-C7B65F2E9D6B}" sibTransId="{AA2DAEF9-8568-49EA-8B45-2F8000EEE0AD}"/>
    <dgm:cxn modelId="{7B89F288-0012-4E26-9346-7441348751C2}" srcId="{5AFFEECF-8E81-4DDC-8687-2C813C7593B0}" destId="{253D47BC-9CE7-4D9C-AF6D-C15889231BD7}" srcOrd="2" destOrd="0" parTransId="{BA79C118-92DB-4B42-9816-EDCE58D6AD56}" sibTransId="{3F04EA63-BA0D-4591-8683-DFDFF9AC4C76}"/>
    <dgm:cxn modelId="{427BB991-504A-4911-98A8-D7F89EB24306}" type="presOf" srcId="{AA2DAEF9-8568-49EA-8B45-2F8000EEE0AD}" destId="{AC4183CC-87DD-4F5F-BB16-01685C6F722B}" srcOrd="1" destOrd="0" presId="urn:microsoft.com/office/officeart/2005/8/layout/process2"/>
    <dgm:cxn modelId="{0F8BC8C5-781E-4CAD-AD71-FBD29A08B60A}" type="presOf" srcId="{415C4779-324C-4784-A67A-38C1BF6C6D68}" destId="{8F03C471-1760-423E-8EB6-08BA6FADA75C}" srcOrd="0" destOrd="0" presId="urn:microsoft.com/office/officeart/2005/8/layout/process2"/>
    <dgm:cxn modelId="{AB22DDE2-F84F-47AD-B519-41D57A7974E3}" type="presOf" srcId="{8A9657B6-7657-4BBB-ADFA-1B33068B542D}" destId="{A993E513-0747-4096-B69D-A794A93435B1}" srcOrd="0" destOrd="0" presId="urn:microsoft.com/office/officeart/2005/8/layout/process2"/>
    <dgm:cxn modelId="{2905DEF7-20F6-45DE-AE31-11E846C1CD80}" type="presOf" srcId="{D7D30C53-F0EF-4E54-A2B0-006ACEDFFC10}" destId="{F8480761-3B97-4B78-AB81-2881D605CF8F}" srcOrd="0" destOrd="0" presId="urn:microsoft.com/office/officeart/2005/8/layout/process2"/>
    <dgm:cxn modelId="{3E0C73CE-7AA4-44B6-AEED-CFA4790EBC7B}" type="presParOf" srcId="{552CFB42-2642-424B-89B7-558E7393308F}" destId="{8F03C471-1760-423E-8EB6-08BA6FADA75C}" srcOrd="0" destOrd="0" presId="urn:microsoft.com/office/officeart/2005/8/layout/process2"/>
    <dgm:cxn modelId="{B6C03C94-F149-4E1C-92DB-EA4B27A1CAAE}" type="presParOf" srcId="{552CFB42-2642-424B-89B7-558E7393308F}" destId="{3DC85BFF-5865-4294-8E9E-808657246E6A}" srcOrd="1" destOrd="0" presId="urn:microsoft.com/office/officeart/2005/8/layout/process2"/>
    <dgm:cxn modelId="{18393119-47F2-453C-8BBC-C65BCDF9D225}" type="presParOf" srcId="{3DC85BFF-5865-4294-8E9E-808657246E6A}" destId="{AC4183CC-87DD-4F5F-BB16-01685C6F722B}" srcOrd="0" destOrd="0" presId="urn:microsoft.com/office/officeart/2005/8/layout/process2"/>
    <dgm:cxn modelId="{8B4EE38A-0815-4552-BB58-9700E1301CB5}" type="presParOf" srcId="{552CFB42-2642-424B-89B7-558E7393308F}" destId="{A993E513-0747-4096-B69D-A794A93435B1}" srcOrd="2" destOrd="0" presId="urn:microsoft.com/office/officeart/2005/8/layout/process2"/>
    <dgm:cxn modelId="{B7A9EEC0-82A5-4E3C-BE2C-6DFD55E166E1}" type="presParOf" srcId="{552CFB42-2642-424B-89B7-558E7393308F}" destId="{F8480761-3B97-4B78-AB81-2881D605CF8F}" srcOrd="3" destOrd="0" presId="urn:microsoft.com/office/officeart/2005/8/layout/process2"/>
    <dgm:cxn modelId="{B7B4DC6B-7722-45FA-95B4-AE94712FE0A3}" type="presParOf" srcId="{F8480761-3B97-4B78-AB81-2881D605CF8F}" destId="{845EB159-E79D-4160-905C-B3911F1B305C}" srcOrd="0" destOrd="0" presId="urn:microsoft.com/office/officeart/2005/8/layout/process2"/>
    <dgm:cxn modelId="{DF89BA96-5A49-4E3A-97CC-3121324B69C6}" type="presParOf" srcId="{552CFB42-2642-424B-89B7-558E7393308F}" destId="{00FABF48-B7B6-4355-9820-4A3572DAF2F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3C471-1760-423E-8EB6-08BA6FADA75C}">
      <dsp:nvSpPr>
        <dsp:cNvPr id="0" name=""/>
        <dsp:cNvSpPr/>
      </dsp:nvSpPr>
      <dsp:spPr>
        <a:xfrm>
          <a:off x="0" y="0"/>
          <a:ext cx="2673986" cy="1222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3200" kern="1200" dirty="0"/>
            <a:t>Hours</a:t>
          </a:r>
        </a:p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24 </a:t>
          </a:r>
          <a:r>
            <a:rPr lang="en-US" sz="1400" kern="1200" dirty="0" err="1"/>
            <a:t>hr</a:t>
          </a:r>
          <a:r>
            <a:rPr lang="en-US" sz="1400" kern="1200" dirty="0"/>
            <a:t> * 40 – 60 sample days </a:t>
          </a:r>
        </a:p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= 960 – 1440 </a:t>
          </a:r>
          <a:r>
            <a:rPr lang="en-US" sz="1400" kern="1200" dirty="0" err="1"/>
            <a:t>hr</a:t>
          </a:r>
          <a:endParaRPr lang="en-US" sz="2000" kern="1200" dirty="0"/>
        </a:p>
      </dsp:txBody>
      <dsp:txXfrm>
        <a:off x="35793" y="35793"/>
        <a:ext cx="2602400" cy="1150482"/>
      </dsp:txXfrm>
    </dsp:sp>
    <dsp:sp modelId="{3DC85BFF-5865-4294-8E9E-808657246E6A}">
      <dsp:nvSpPr>
        <dsp:cNvPr id="0" name=""/>
        <dsp:cNvSpPr/>
      </dsp:nvSpPr>
      <dsp:spPr>
        <a:xfrm rot="5400000">
          <a:off x="1237866" y="962879"/>
          <a:ext cx="198253" cy="782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102178" y="1255110"/>
        <a:ext cx="469630" cy="138777"/>
      </dsp:txXfrm>
    </dsp:sp>
    <dsp:sp modelId="{A993E513-0747-4096-B69D-A794A93435B1}">
      <dsp:nvSpPr>
        <dsp:cNvPr id="0" name=""/>
        <dsp:cNvSpPr/>
      </dsp:nvSpPr>
      <dsp:spPr>
        <a:xfrm>
          <a:off x="0" y="1486406"/>
          <a:ext cx="2673986" cy="1222068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3200" kern="1200" baseline="0" dirty="0"/>
            <a:t>Days</a:t>
          </a:r>
          <a:br>
            <a:rPr lang="en-US" sz="2000" kern="1200" baseline="0" dirty="0"/>
          </a:br>
          <a:r>
            <a:rPr lang="en-US" sz="1400" kern="1200" dirty="0"/>
            <a:t>365 days * 1-3 weather years</a:t>
          </a:r>
        </a:p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=  365 – 1095 days</a:t>
          </a:r>
          <a:endParaRPr lang="en-US" sz="1800" kern="1200" baseline="0" dirty="0"/>
        </a:p>
      </dsp:txBody>
      <dsp:txXfrm>
        <a:off x="35793" y="1522199"/>
        <a:ext cx="2602400" cy="1150482"/>
      </dsp:txXfrm>
    </dsp:sp>
    <dsp:sp modelId="{F8480761-3B97-4B78-AB81-2881D605CF8F}">
      <dsp:nvSpPr>
        <dsp:cNvPr id="0" name=""/>
        <dsp:cNvSpPr/>
      </dsp:nvSpPr>
      <dsp:spPr>
        <a:xfrm rot="5400000">
          <a:off x="1239579" y="2447001"/>
          <a:ext cx="194827" cy="782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1102178" y="2740945"/>
        <a:ext cx="469630" cy="136379"/>
      </dsp:txXfrm>
    </dsp:sp>
    <dsp:sp modelId="{00FABF48-B7B6-4355-9820-4A3572DAF2FC}">
      <dsp:nvSpPr>
        <dsp:cNvPr id="0" name=""/>
        <dsp:cNvSpPr/>
      </dsp:nvSpPr>
      <dsp:spPr>
        <a:xfrm>
          <a:off x="0" y="2968244"/>
          <a:ext cx="2673986" cy="1222068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3200" kern="1200" dirty="0"/>
            <a:t>Years</a:t>
          </a:r>
          <a:br>
            <a:rPr lang="en-US" sz="1800" kern="1200" dirty="0"/>
          </a:br>
          <a:r>
            <a:rPr lang="en-US" sz="1400" kern="1200" dirty="0"/>
            <a:t>30 </a:t>
          </a:r>
          <a:r>
            <a:rPr lang="en-US" sz="1400" kern="1200" dirty="0" err="1"/>
            <a:t>yr</a:t>
          </a:r>
          <a:r>
            <a:rPr lang="en-US" sz="1400" kern="1200" dirty="0"/>
            <a:t> study / 2 – 5 </a:t>
          </a:r>
          <a:r>
            <a:rPr lang="en-US" sz="1400" kern="1200" dirty="0" err="1"/>
            <a:t>yr</a:t>
          </a:r>
          <a:r>
            <a:rPr lang="en-US" sz="1400" kern="1200" dirty="0"/>
            <a:t> timestep</a:t>
          </a:r>
        </a:p>
        <a:p>
          <a:pPr marL="0" lvl="0" indent="0" algn="ctr" defTabSz="14224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= 6 – 15 years</a:t>
          </a:r>
          <a:endParaRPr lang="en-US" sz="2200" kern="1200" dirty="0"/>
        </a:p>
      </dsp:txBody>
      <dsp:txXfrm>
        <a:off x="35793" y="3004037"/>
        <a:ext cx="2602400" cy="115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D8D6-AF3C-47D0-AA7B-B9D6ECA16BCE}" type="datetimeFigureOut">
              <a:rPr lang="en-US" smtClean="0"/>
              <a:t>12/17/19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3C014-099C-435E-B2D3-648CEC848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5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F1293-2217-4CE9-8FE7-4761169C1961}" type="datetimeFigureOut">
              <a:rPr lang="en-PH" smtClean="0"/>
              <a:t>17/12/2019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7ED75-33D1-47FB-B05F-94E328F8EB6D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0511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198"/>
            <a:ext cx="9144000" cy="121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4" y="1648204"/>
            <a:ext cx="3474727" cy="18470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5683" y="2198242"/>
            <a:ext cx="4307993" cy="483622"/>
          </a:xfrm>
        </p:spPr>
        <p:txBody>
          <a:bodyPr anchor="ctr">
            <a:normAutofit/>
          </a:bodyPr>
          <a:lstStyle>
            <a:lvl1pPr algn="l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684" y="2681864"/>
            <a:ext cx="4307993" cy="372412"/>
          </a:xfr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40325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0469" y="1227138"/>
            <a:ext cx="8492245" cy="3279775"/>
          </a:xfrm>
        </p:spPr>
        <p:txBody>
          <a:bodyPr/>
          <a:lstStyle>
            <a:lvl1pPr marL="171450" indent="-171450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50" indent="-171450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7915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994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025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8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94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08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2" y="3467813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" y="2411925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7" y="2416985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2416984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7" y="2411925"/>
            <a:ext cx="274321" cy="27432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31860" y="739943"/>
            <a:ext cx="465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5486" y="2418350"/>
            <a:ext cx="238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60559" y="239428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(415) 580‐1804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87879" y="2388269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err="1">
                <a:solidFill>
                  <a:schemeClr val="bg1"/>
                </a:solidFill>
              </a:rPr>
              <a:t>info@evolved.energy</a:t>
            </a:r>
            <a:endParaRPr lang="en-PH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86061" y="2393100"/>
            <a:ext cx="159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17114647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2" y="3467813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" y="2411925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7" y="2416985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2416984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7" y="2411925"/>
            <a:ext cx="274321" cy="2743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31860" y="739943"/>
            <a:ext cx="465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486" y="2418350"/>
            <a:ext cx="238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60558" y="2432923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844-566-1366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87879" y="2388269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err="1">
                <a:solidFill>
                  <a:schemeClr val="bg1"/>
                </a:solidFill>
              </a:rPr>
              <a:t>info@evolved.energy</a:t>
            </a:r>
            <a:endParaRPr lang="en-PH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386061" y="2393100"/>
            <a:ext cx="159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23321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0060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5" y="3470275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 baseline="0"/>
            </a:lvl1pPr>
            <a:lvl2pPr marL="342900" indent="0" algn="ctr">
              <a:buNone/>
              <a:defRPr sz="13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800600" y="3470274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900" indent="0" algn="ctr">
              <a:buNone/>
              <a:defRPr sz="13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39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2"/>
            <a:ext cx="9144000" cy="2285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5" y="3617020"/>
            <a:ext cx="8492989" cy="935930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900" indent="0" algn="ctr">
              <a:buNone/>
              <a:defRPr sz="13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8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214757" y="1371787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371172" y="1371788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4094" y="1376979"/>
            <a:ext cx="2431228" cy="311971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51753" y="1583773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3940" y="269175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51753" y="2924167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534087" y="1601013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536274" y="270899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34087" y="2941407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6386215" y="1590100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02" y="2698077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386215" y="2930494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72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01" y="1147973"/>
            <a:ext cx="3739904" cy="348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8" y="1462215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71369" y="1763183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0468" y="3250119"/>
            <a:ext cx="2111077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3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0469" y="3551087"/>
            <a:ext cx="2111076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359561" y="3185175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5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359562" y="3486143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63" y="3117812"/>
            <a:ext cx="877826" cy="9357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40" y="1753064"/>
            <a:ext cx="877826" cy="9357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55" y="3096097"/>
            <a:ext cx="877826" cy="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0469" y="1379831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340470" y="168079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45" y="1221125"/>
            <a:ext cx="3429007" cy="3407671"/>
          </a:xfrm>
          <a:prstGeom prst="rect">
            <a:avLst/>
          </a:prstGeom>
        </p:spPr>
      </p:pic>
      <p:sp>
        <p:nvSpPr>
          <p:cNvPr id="21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5384" y="3144724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5385" y="344569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623430" y="1380171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623431" y="168113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628345" y="3145064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628346" y="344603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78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428548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81763" y="1019262"/>
            <a:ext cx="3936589" cy="206207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8450" y="1285592"/>
            <a:ext cx="3648075" cy="15655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999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44"/>
            <a:ext cx="9144000" cy="4639056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3874" y="3705726"/>
            <a:ext cx="8456251" cy="12303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63850" y="782638"/>
            <a:ext cx="3500438" cy="22733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9037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8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28925" y="1235675"/>
            <a:ext cx="6067425" cy="364588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5" y="382588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7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oth 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8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828925" y="1235675"/>
            <a:ext cx="6067425" cy="364588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5" y="382588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2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49" y="374634"/>
            <a:ext cx="1469139" cy="774194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85800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800600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685800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4800600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685800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4800600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685800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800600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821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3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3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5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7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8674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 noChangeAspect="1"/>
          </p:cNvSpPr>
          <p:nvPr>
            <p:ph type="pic" sz="quarter" idx="25"/>
          </p:nvPr>
        </p:nvSpPr>
        <p:spPr>
          <a:xfrm>
            <a:off x="537365" y="1394344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tr-TR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1713" y="3208465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81713" y="2827465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79620" y="3509433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9"/>
          </p:nvPr>
        </p:nvSpPr>
        <p:spPr>
          <a:xfrm>
            <a:off x="2265646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tr-TR" noProof="0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109994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09994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107901" y="349648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33"/>
          </p:nvPr>
        </p:nvSpPr>
        <p:spPr>
          <a:xfrm>
            <a:off x="4001222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tr-TR" noProof="0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45570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45570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3843477" y="349648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37"/>
          </p:nvPr>
        </p:nvSpPr>
        <p:spPr>
          <a:xfrm>
            <a:off x="5729503" y="1368448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tr-TR" noProof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5573851" y="3182569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573851" y="2801569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40"/>
          </p:nvPr>
        </p:nvSpPr>
        <p:spPr>
          <a:xfrm>
            <a:off x="5571758" y="3483537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41"/>
          </p:nvPr>
        </p:nvSpPr>
        <p:spPr>
          <a:xfrm>
            <a:off x="7434024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tr-TR" noProof="0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7278372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78372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7276279" y="3496485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19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8" y="1836198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19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8" y="1836198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3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19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8" y="1836198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0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71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0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1" y="2618871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8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57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688" y="2618871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1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2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91440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455" y="2193727"/>
            <a:ext cx="4130455" cy="756041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0" y="2193728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2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" y="3127324"/>
            <a:ext cx="9144000" cy="1307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132" y="3234815"/>
            <a:ext cx="3894481" cy="1130710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6" y="3403099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5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0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1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1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4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993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024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7" y="821841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4" name="Oval 23"/>
          <p:cNvSpPr/>
          <p:nvPr userDrawn="1"/>
        </p:nvSpPr>
        <p:spPr>
          <a:xfrm>
            <a:off x="685800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4800600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685800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4800600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85800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4800600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85800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4800600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12821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3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3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5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7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32009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0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1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1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1" y="3467812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0" y="2411924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6" y="2416984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5" y="2416983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6" y="2411924"/>
            <a:ext cx="274321" cy="27432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31859" y="739942"/>
            <a:ext cx="465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5485" y="2418349"/>
            <a:ext cx="238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60558" y="2413602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844-566-1366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87878" y="2388268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info@evolved.energy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86059" y="2393099"/>
            <a:ext cx="159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245092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1" y="3467812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0" y="2411924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6" y="2416984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5" y="2416983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6" y="2411924"/>
            <a:ext cx="274321" cy="2743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31859" y="739942"/>
            <a:ext cx="4659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485" y="2418349"/>
            <a:ext cx="23855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60558" y="2420041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844-566-1366</a:t>
            </a: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87878" y="2388268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info@evolved.energy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386059" y="2393099"/>
            <a:ext cx="1590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1053998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199"/>
            <a:ext cx="9144000" cy="121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5" y="1648205"/>
            <a:ext cx="3474727" cy="18470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5684" y="2198243"/>
            <a:ext cx="4307993" cy="483622"/>
          </a:xfrm>
        </p:spPr>
        <p:txBody>
          <a:bodyPr anchor="ctr">
            <a:normAutofit/>
          </a:bodyPr>
          <a:lstStyle>
            <a:lvl1pPr algn="l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685" y="2681865"/>
            <a:ext cx="4307993" cy="372412"/>
          </a:xfr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281645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858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8006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6858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48006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6858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48006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6858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8006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822" y="336884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1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6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44977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4" name="Oval 23"/>
          <p:cNvSpPr/>
          <p:nvPr userDrawn="1"/>
        </p:nvSpPr>
        <p:spPr>
          <a:xfrm>
            <a:off x="6858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48006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6858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48006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858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48006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858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48006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12822" y="336884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1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6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7723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4" y="1552408"/>
            <a:ext cx="7002880" cy="3067718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34" indent="-2857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12822" y="336884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748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4" y="1552408"/>
            <a:ext cx="7002880" cy="3067718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34" indent="-2857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12822" y="336884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91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70" y="1369219"/>
            <a:ext cx="8492245" cy="3263504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2000"/>
            </a:lvl1pPr>
            <a:lvl2pPr marL="514337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7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70" y="1369219"/>
            <a:ext cx="8492245" cy="3263504"/>
          </a:xfrm>
        </p:spPr>
        <p:txBody>
          <a:bodyPr>
            <a:normAutofit/>
          </a:bodyPr>
          <a:lstStyle>
            <a:lvl1pPr marL="457189" indent="-457189">
              <a:buFont typeface="+mj-lt"/>
              <a:buAutoNum type="arabicPeriod"/>
              <a:defRPr sz="2000"/>
            </a:lvl1pPr>
            <a:lvl2pPr marL="685783" marR="0" indent="-342892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/>
            </a:lvl2pPr>
            <a:lvl3pPr marL="1028675" indent="-342892">
              <a:buFont typeface="+mj-lt"/>
              <a:buAutoNum type="arabicPeriod"/>
              <a:defRPr/>
            </a:lvl3pPr>
            <a:lvl4pPr marL="1371566" indent="-342892">
              <a:buFont typeface="+mj-lt"/>
              <a:buAutoNum type="arabicPeriod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49" y="374634"/>
            <a:ext cx="1469139" cy="7741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3" y="1552408"/>
            <a:ext cx="7002880" cy="306771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12821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506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0470" y="1352550"/>
            <a:ext cx="4072646" cy="3200400"/>
          </a:xfrm>
        </p:spPr>
        <p:txBody>
          <a:bodyPr>
            <a:normAutofit/>
          </a:bodyPr>
          <a:lstStyle>
            <a:lvl1pPr marL="285743" indent="-285743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60070" y="1352550"/>
            <a:ext cx="4072646" cy="3200400"/>
          </a:xfrm>
        </p:spPr>
        <p:txBody>
          <a:bodyPr>
            <a:normAutofit/>
          </a:bodyPr>
          <a:lstStyle>
            <a:lvl1pPr marL="285743" indent="-285743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25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48982" y="1352551"/>
            <a:ext cx="4083733" cy="3154363"/>
          </a:xfrm>
        </p:spPr>
        <p:txBody>
          <a:bodyPr/>
          <a:lstStyle>
            <a:lvl1pPr marL="171446" indent="-171446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20" indent="-171446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4118853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9859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2743200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7"/>
          </p:nvPr>
        </p:nvSpPr>
        <p:spPr>
          <a:xfrm>
            <a:off x="3230118" y="1282446"/>
            <a:ext cx="5513832" cy="32849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7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nny_Pictur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8"/>
          </p:nvPr>
        </p:nvSpPr>
        <p:spPr>
          <a:xfrm>
            <a:off x="3230118" y="1282446"/>
            <a:ext cx="5513832" cy="328374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2743200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</p:spTree>
    <p:extLst>
      <p:ext uri="{BB962C8B-B14F-4D97-AF65-F5344CB8AC3E}">
        <p14:creationId xmlns:p14="http://schemas.microsoft.com/office/powerpoint/2010/main" val="1872679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nny_Pictur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6" y="1352551"/>
            <a:ext cx="1302038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7"/>
          </p:nvPr>
        </p:nvSpPr>
        <p:spPr>
          <a:xfrm>
            <a:off x="1796445" y="1282446"/>
            <a:ext cx="6947506" cy="328498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30036" y="1352551"/>
            <a:ext cx="796637" cy="31543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388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0470" y="1227139"/>
            <a:ext cx="8492245" cy="3279775"/>
          </a:xfrm>
        </p:spPr>
        <p:txBody>
          <a:bodyPr/>
          <a:lstStyle>
            <a:lvl1pPr marL="171446" indent="-171446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20" indent="-171446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2892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0060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5" y="3470276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 baseline="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800601" y="3470275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719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3"/>
            <a:ext cx="9144000" cy="2285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6" y="3617020"/>
            <a:ext cx="8492989" cy="935930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823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214758" y="1371788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371172" y="1371789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84095" y="1376980"/>
            <a:ext cx="2431228" cy="311971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51753" y="1583774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3940" y="269175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51753" y="2924168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534087" y="1601014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536274" y="270899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34087" y="2941408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6386215" y="1590101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02" y="2698077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386215" y="2930495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757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01" y="1147974"/>
            <a:ext cx="3739904" cy="348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9" y="1462216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71370" y="1763184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0469" y="3250119"/>
            <a:ext cx="2111077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3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0469" y="3551088"/>
            <a:ext cx="2111076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359562" y="3185176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5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359562" y="3486144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63" y="3117813"/>
            <a:ext cx="877826" cy="9357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40" y="1753065"/>
            <a:ext cx="877826" cy="9357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56" y="3096097"/>
            <a:ext cx="877826" cy="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3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3" y="1552408"/>
            <a:ext cx="7002880" cy="306771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12821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749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0" y="1379832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340470" y="168079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46" y="1221126"/>
            <a:ext cx="3429007" cy="3407671"/>
          </a:xfrm>
          <a:prstGeom prst="rect">
            <a:avLst/>
          </a:prstGeom>
        </p:spPr>
      </p:pic>
      <p:sp>
        <p:nvSpPr>
          <p:cNvPr id="21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5385" y="3144724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5386" y="344569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623431" y="1380172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623432" y="168113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628346" y="3145065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628347" y="344603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289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428548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81764" y="1019263"/>
            <a:ext cx="3936589" cy="206207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8451" y="1285593"/>
            <a:ext cx="3648075" cy="15655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148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44"/>
            <a:ext cx="9144000" cy="4639056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3875" y="3705727"/>
            <a:ext cx="8456251" cy="12303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63851" y="782638"/>
            <a:ext cx="3500438" cy="22733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8879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9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28926" y="1235676"/>
            <a:ext cx="6067425" cy="3645887"/>
          </a:xfrm>
        </p:spPr>
        <p:txBody>
          <a:bodyPr>
            <a:normAutofit/>
          </a:bodyPr>
          <a:lstStyle>
            <a:lvl1pPr marL="342892" indent="-342892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20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6" y="382589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347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oth 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9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828926" y="1235676"/>
            <a:ext cx="6067425" cy="3645887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20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6" y="382589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857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 noChangeAspect="1"/>
          </p:cNvSpPr>
          <p:nvPr>
            <p:ph type="pic" sz="quarter" idx="25"/>
          </p:nvPr>
        </p:nvSpPr>
        <p:spPr>
          <a:xfrm>
            <a:off x="537366" y="1394344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1713" y="3208465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81713" y="2827465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79620" y="3509434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9"/>
          </p:nvPr>
        </p:nvSpPr>
        <p:spPr>
          <a:xfrm>
            <a:off x="2265647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109994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09994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107901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33"/>
          </p:nvPr>
        </p:nvSpPr>
        <p:spPr>
          <a:xfrm>
            <a:off x="4001223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45571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45571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3843477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37"/>
          </p:nvPr>
        </p:nvSpPr>
        <p:spPr>
          <a:xfrm>
            <a:off x="5729504" y="1368448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5573851" y="3182569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573851" y="2801569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40"/>
          </p:nvPr>
        </p:nvSpPr>
        <p:spPr>
          <a:xfrm>
            <a:off x="5571758" y="3483538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41"/>
          </p:nvPr>
        </p:nvSpPr>
        <p:spPr>
          <a:xfrm>
            <a:off x="7434025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7278373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78373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7276279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646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39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0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89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71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6188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69" y="1369219"/>
            <a:ext cx="8492245" cy="326350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9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8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58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689" y="26188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1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2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91440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456" y="2193728"/>
            <a:ext cx="4130455" cy="756041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1" y="2193729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65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" y="3127324"/>
            <a:ext cx="9144000" cy="1307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133" y="3234816"/>
            <a:ext cx="3894481" cy="1130710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7" y="3403100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0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9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994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025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8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6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3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2" y="3467813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" y="2411925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7" y="2416985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2416984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7" y="2411925"/>
            <a:ext cx="274321" cy="27432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31860" y="739943"/>
            <a:ext cx="3909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65486" y="2418350"/>
            <a:ext cx="2199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260559" y="239428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(415) 580‐1804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287879" y="2388269"/>
            <a:ext cx="15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err="1">
                <a:solidFill>
                  <a:schemeClr val="bg1"/>
                </a:solidFill>
              </a:rPr>
              <a:t>info@evolved.energy</a:t>
            </a:r>
            <a:endParaRPr lang="en-PH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86061" y="2393100"/>
            <a:ext cx="149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1422516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92" y="3467813"/>
            <a:ext cx="2691389" cy="1472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1" y="2411925"/>
            <a:ext cx="274321" cy="274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97" y="2416985"/>
            <a:ext cx="274321" cy="274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06" y="2416984"/>
            <a:ext cx="274321" cy="274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57" y="2411925"/>
            <a:ext cx="274321" cy="2743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31860" y="739943"/>
            <a:ext cx="3909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5486" y="2418350"/>
            <a:ext cx="2199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PH" sz="1100" dirty="0">
                <a:solidFill>
                  <a:schemeClr val="bg1"/>
                </a:solidFill>
              </a:rPr>
              <a:t>2443 Fillmore Street, No. 380‐5034</a:t>
            </a:r>
          </a:p>
          <a:p>
            <a:pPr lvl="0"/>
            <a:r>
              <a:rPr lang="en-PH" sz="1100" dirty="0">
                <a:solidFill>
                  <a:schemeClr val="bg1"/>
                </a:solidFill>
              </a:rPr>
              <a:t>San Francisco, CA, 94115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60559" y="239428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>
                <a:solidFill>
                  <a:schemeClr val="bg1"/>
                </a:solidFill>
              </a:rPr>
              <a:t>(415) 580‐1804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87879" y="2388269"/>
            <a:ext cx="1511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err="1">
                <a:solidFill>
                  <a:schemeClr val="bg1"/>
                </a:solidFill>
              </a:rPr>
              <a:t>info@evolved.energy</a:t>
            </a:r>
            <a:endParaRPr lang="en-PH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386061" y="2393100"/>
            <a:ext cx="149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200" dirty="0">
                <a:solidFill>
                  <a:schemeClr val="bg1"/>
                </a:solidFill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165834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68" marR="0" lvl="0" indent="-104773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199" marR="0" lvl="1" indent="-80961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28" marR="0" lvl="2" indent="-57149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20" marR="0" lvl="3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12" marR="0" lvl="4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03" marR="0" lvl="5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795" marR="0" lvl="6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686" marR="0" lvl="7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577" marR="0" lvl="8" indent="-76198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2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5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8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2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Confidential and Deliberative Draft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2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8752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199"/>
            <a:ext cx="9144000" cy="121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25" y="1648205"/>
            <a:ext cx="3474727" cy="184709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5684" y="2198243"/>
            <a:ext cx="4307993" cy="483622"/>
          </a:xfrm>
        </p:spPr>
        <p:txBody>
          <a:bodyPr anchor="ctr">
            <a:normAutofit/>
          </a:bodyPr>
          <a:lstStyle>
            <a:lvl1pPr algn="l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685" y="2681865"/>
            <a:ext cx="4307993" cy="372412"/>
          </a:xfr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8324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69" y="1369219"/>
            <a:ext cx="8492245" cy="3263504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685800" marR="0" indent="-3429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51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858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48006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6858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48006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6858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48006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6858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8006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822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1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6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608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4" name="Oval 23"/>
          <p:cNvSpPr/>
          <p:nvPr userDrawn="1"/>
        </p:nvSpPr>
        <p:spPr>
          <a:xfrm>
            <a:off x="6858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1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4800601" y="15220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5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6858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2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4800601" y="23602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6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858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3</a:t>
            </a:r>
          </a:p>
        </p:txBody>
      </p:sp>
      <p:sp>
        <p:nvSpPr>
          <p:cNvPr id="30" name="Oval 29"/>
          <p:cNvSpPr/>
          <p:nvPr userDrawn="1"/>
        </p:nvSpPr>
        <p:spPr>
          <a:xfrm>
            <a:off x="4800601" y="31984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7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858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4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4800601" y="4036694"/>
            <a:ext cx="504825" cy="5048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Calibri" pitchFamily="34" charset="0"/>
              </a:rPr>
              <a:t>8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12822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303828" y="161056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299814" y="2442754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299816" y="329097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95802" y="416528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96575" y="1606550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392561" y="2438741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563" y="3286966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88549" y="4161268"/>
            <a:ext cx="2982912" cy="619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7018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4" y="1552408"/>
            <a:ext cx="7002880" cy="3067718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34" indent="-2857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12822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9718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0" y="374635"/>
            <a:ext cx="1469139" cy="774194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4294" y="1552408"/>
            <a:ext cx="7002880" cy="3067718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28634" indent="-28574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12822" y="336884"/>
            <a:ext cx="1507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167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70" y="1369219"/>
            <a:ext cx="8492245" cy="3263504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2000"/>
            </a:lvl1pPr>
            <a:lvl2pPr marL="514337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67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0470" y="1369219"/>
            <a:ext cx="8492245" cy="3263504"/>
          </a:xfrm>
        </p:spPr>
        <p:txBody>
          <a:bodyPr>
            <a:normAutofit/>
          </a:bodyPr>
          <a:lstStyle>
            <a:lvl1pPr marL="457189" indent="-457189">
              <a:buFont typeface="+mj-lt"/>
              <a:buAutoNum type="arabicPeriod"/>
              <a:defRPr sz="2000"/>
            </a:lvl1pPr>
            <a:lvl2pPr marL="685783" marR="0" indent="-342892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/>
            </a:lvl2pPr>
            <a:lvl3pPr marL="1028675" indent="-342892">
              <a:buFont typeface="+mj-lt"/>
              <a:buAutoNum type="arabicPeriod"/>
              <a:defRPr/>
            </a:lvl3pPr>
            <a:lvl4pPr marL="1371566" indent="-342892">
              <a:buFont typeface="+mj-lt"/>
              <a:buAutoNum type="arabicPeriod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67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0470" y="1352550"/>
            <a:ext cx="4072646" cy="3200400"/>
          </a:xfrm>
        </p:spPr>
        <p:txBody>
          <a:bodyPr>
            <a:normAutofit/>
          </a:bodyPr>
          <a:lstStyle>
            <a:lvl1pPr marL="285743" indent="-285743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60070" y="1352550"/>
            <a:ext cx="4072646" cy="3200400"/>
          </a:xfrm>
        </p:spPr>
        <p:txBody>
          <a:bodyPr>
            <a:normAutofit/>
          </a:bodyPr>
          <a:lstStyle>
            <a:lvl1pPr marL="285743" indent="-285743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68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48982" y="1352551"/>
            <a:ext cx="4083733" cy="3154363"/>
          </a:xfrm>
        </p:spPr>
        <p:txBody>
          <a:bodyPr/>
          <a:lstStyle>
            <a:lvl1pPr marL="171446" indent="-171446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20" indent="-171446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4118853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</p:spTree>
    <p:extLst>
      <p:ext uri="{BB962C8B-B14F-4D97-AF65-F5344CB8AC3E}">
        <p14:creationId xmlns:p14="http://schemas.microsoft.com/office/powerpoint/2010/main" val="40340055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2743200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7"/>
          </p:nvPr>
        </p:nvSpPr>
        <p:spPr>
          <a:xfrm>
            <a:off x="3230118" y="1282446"/>
            <a:ext cx="5513832" cy="32849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3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nny_Pictur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ble Placeholder 10"/>
          <p:cNvSpPr>
            <a:spLocks noGrp="1"/>
          </p:cNvSpPr>
          <p:nvPr>
            <p:ph type="tbl" sz="quarter" idx="18"/>
          </p:nvPr>
        </p:nvSpPr>
        <p:spPr>
          <a:xfrm>
            <a:off x="3230118" y="1282446"/>
            <a:ext cx="5513832" cy="328374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1"/>
            <a:ext cx="2743200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</p:spTree>
    <p:extLst>
      <p:ext uri="{BB962C8B-B14F-4D97-AF65-F5344CB8AC3E}">
        <p14:creationId xmlns:p14="http://schemas.microsoft.com/office/powerpoint/2010/main" val="23304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0469" y="1352550"/>
            <a:ext cx="4072646" cy="3200400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lvl="2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60069" y="1352550"/>
            <a:ext cx="4072646" cy="3200400"/>
          </a:xfrm>
        </p:spPr>
        <p:txBody>
          <a:bodyPr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285750" lvl="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65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nny_Pictur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6" y="1352551"/>
            <a:ext cx="1302038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7"/>
          </p:nvPr>
        </p:nvSpPr>
        <p:spPr>
          <a:xfrm>
            <a:off x="1796445" y="1282446"/>
            <a:ext cx="6947506" cy="328498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330036" y="1352551"/>
            <a:ext cx="796637" cy="31543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41471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0470" y="1227139"/>
            <a:ext cx="8492245" cy="3279775"/>
          </a:xfrm>
        </p:spPr>
        <p:txBody>
          <a:bodyPr/>
          <a:lstStyle>
            <a:lvl1pPr marL="171446" indent="-171446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28" indent="-17144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20" indent="-171446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6608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0060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2"/>
            <a:ext cx="4343400" cy="2133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5" y="3470276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 baseline="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800601" y="3470275"/>
            <a:ext cx="4003675" cy="1082675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4504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1180423"/>
            <a:ext cx="9144000" cy="22850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9726" y="3617020"/>
            <a:ext cx="8492989" cy="935930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  <a:lvl2pPr marL="342892" indent="0" algn="ctr">
              <a:buNone/>
              <a:defRPr sz="1300"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7764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214758" y="1371788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3371172" y="1371789"/>
            <a:ext cx="2431228" cy="3119717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484095" y="1376980"/>
            <a:ext cx="2431228" cy="311971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51753" y="1583774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53940" y="269175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51753" y="2924168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3534087" y="1601014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536274" y="2708990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3534087" y="2941408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6386215" y="1590101"/>
            <a:ext cx="2071992" cy="951599"/>
          </a:xfrm>
        </p:spPr>
        <p:txBody>
          <a:bodyPr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02" y="2698077"/>
            <a:ext cx="2069526" cy="239160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Title Heading Here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6386215" y="2930495"/>
            <a:ext cx="2071992" cy="137834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037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01" y="1147974"/>
            <a:ext cx="3739904" cy="348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71369" y="1462216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71370" y="1763184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0469" y="3250119"/>
            <a:ext cx="2111077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3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0469" y="3551088"/>
            <a:ext cx="2111076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359562" y="3185176"/>
            <a:ext cx="2189009" cy="224768"/>
          </a:xfrm>
        </p:spPr>
        <p:txBody>
          <a:bodyPr>
            <a:noAutofit/>
          </a:bodyPr>
          <a:lstStyle>
            <a:lvl1pPr marL="0" indent="0" algn="ctr">
              <a:buNone/>
              <a:defRPr sz="1000" b="1" baseline="0">
                <a:solidFill>
                  <a:schemeClr val="accent5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359562" y="3486144"/>
            <a:ext cx="2189008" cy="654056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63" y="3117813"/>
            <a:ext cx="877826" cy="9357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40" y="1753065"/>
            <a:ext cx="877826" cy="9357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56" y="3096097"/>
            <a:ext cx="877826" cy="9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9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3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0" y="1379832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340470" y="168079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46" y="1221126"/>
            <a:ext cx="3429007" cy="3407671"/>
          </a:xfrm>
          <a:prstGeom prst="rect">
            <a:avLst/>
          </a:prstGeom>
        </p:spPr>
      </p:pic>
      <p:sp>
        <p:nvSpPr>
          <p:cNvPr id="21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45385" y="3144724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45386" y="344569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623431" y="1380172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6623432" y="1681139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628346" y="3145065"/>
            <a:ext cx="2189009" cy="224768"/>
          </a:xfrm>
        </p:spPr>
        <p:txBody>
          <a:bodyPr>
            <a:noAutofit/>
          </a:bodyPr>
          <a:lstStyle>
            <a:lvl1pPr marL="0" indent="0" algn="l">
              <a:buNone/>
              <a:defRPr sz="1000" b="1" baseline="0">
                <a:solidFill>
                  <a:schemeClr val="tx2"/>
                </a:solidFill>
                <a:latin typeface="+mj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Heading Text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6628347" y="3446032"/>
            <a:ext cx="2189008" cy="777264"/>
          </a:xfrm>
        </p:spPr>
        <p:txBody>
          <a:bodyPr>
            <a:noAutofit/>
          </a:bodyPr>
          <a:lstStyle>
            <a:lvl1pPr marL="0" indent="0" algn="l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3565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12"/>
            <a:ext cx="9144000" cy="428548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81764" y="1019263"/>
            <a:ext cx="3936589" cy="206207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8451" y="1285593"/>
            <a:ext cx="3648075" cy="15655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875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444"/>
            <a:ext cx="9144000" cy="4639056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3875" y="3705727"/>
            <a:ext cx="8456251" cy="12303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63851" y="782638"/>
            <a:ext cx="3500438" cy="22733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91518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9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28926" y="1235676"/>
            <a:ext cx="6067425" cy="3645887"/>
          </a:xfrm>
        </p:spPr>
        <p:txBody>
          <a:bodyPr>
            <a:normAutofit/>
          </a:bodyPr>
          <a:lstStyle>
            <a:lvl1pPr marL="342892" indent="-342892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20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6" y="382589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50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ith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3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69" y="273844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5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2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8" y="674987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8" y="4878254"/>
            <a:ext cx="579121" cy="259081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48981" y="1352550"/>
            <a:ext cx="4083733" cy="3154363"/>
          </a:xfrm>
        </p:spPr>
        <p:txBody>
          <a:bodyPr/>
          <a:lstStyle>
            <a:lvl1pPr marL="171450" indent="-171450">
              <a:buFontTx/>
              <a:buBlip>
                <a:blip r:embed="rId6"/>
              </a:buBlip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85725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200150" indent="-171450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9725" y="1352550"/>
            <a:ext cx="4118853" cy="3154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PH" dirty="0"/>
              <a:t>Click to 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59798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 Woth ou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198438" y="382589"/>
            <a:ext cx="2297112" cy="44983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828926" y="1235676"/>
            <a:ext cx="6067425" cy="3645887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57228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200120" marR="0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57228" marR="0" lvl="2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200120" marR="0" lvl="3" indent="-171446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28926" y="382589"/>
            <a:ext cx="6067425" cy="680093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301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2639"/>
            <a:ext cx="9144000" cy="234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14" y="-1406"/>
            <a:ext cx="1905004" cy="186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70" y="273845"/>
            <a:ext cx="8492245" cy="37790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4757" y="4947373"/>
            <a:ext cx="2057400" cy="189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PH" dirty="0"/>
              <a:t>page   </a:t>
            </a:r>
            <a:fld id="{E34E6C19-1DD5-47BE-860D-9BDB73912BE3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0539" y="674988"/>
            <a:ext cx="8492176" cy="250609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Click to edit subheading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5" y="1007587"/>
            <a:ext cx="1469139" cy="21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79" y="4878255"/>
            <a:ext cx="579121" cy="259081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 noChangeAspect="1"/>
          </p:cNvSpPr>
          <p:nvPr>
            <p:ph type="pic" sz="quarter" idx="25"/>
          </p:nvPr>
        </p:nvSpPr>
        <p:spPr>
          <a:xfrm>
            <a:off x="537366" y="1394344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81713" y="3208465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81713" y="2827465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379620" y="3509434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9"/>
          </p:nvPr>
        </p:nvSpPr>
        <p:spPr>
          <a:xfrm>
            <a:off x="2265647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2109994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2109994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107901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33"/>
          </p:nvPr>
        </p:nvSpPr>
        <p:spPr>
          <a:xfrm>
            <a:off x="4001223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3845571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3845571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3843477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37"/>
          </p:nvPr>
        </p:nvSpPr>
        <p:spPr>
          <a:xfrm>
            <a:off x="5729504" y="1368448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5573851" y="3182569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573851" y="2801569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40"/>
          </p:nvPr>
        </p:nvSpPr>
        <p:spPr>
          <a:xfrm>
            <a:off x="5571758" y="3483538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41"/>
          </p:nvPr>
        </p:nvSpPr>
        <p:spPr>
          <a:xfrm>
            <a:off x="7434025" y="1381396"/>
            <a:ext cx="1240693" cy="1209414"/>
          </a:xfrm>
          <a:prstGeom prst="ellipse">
            <a:avLst/>
          </a:prstGeom>
          <a:ln w="44450">
            <a:solidFill>
              <a:schemeClr val="bg1">
                <a:lumMod val="95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buFontTx/>
              <a:buNone/>
              <a:defRPr sz="7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tr-TR" noProof="0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7278373" y="3195517"/>
            <a:ext cx="1554332" cy="224768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3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7278373" y="2814517"/>
            <a:ext cx="1554332" cy="3048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4"/>
          </p:nvPr>
        </p:nvSpPr>
        <p:spPr>
          <a:xfrm>
            <a:off x="7276279" y="3496486"/>
            <a:ext cx="1556184" cy="922781"/>
          </a:xfrm>
        </p:spPr>
        <p:txBody>
          <a:bodyPr>
            <a:noAutofit/>
          </a:bodyPr>
          <a:lstStyle>
            <a:lvl1pPr marL="0" indent="0" algn="ctr">
              <a:buNone/>
              <a:defRPr sz="9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8869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24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04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20" y="2933027"/>
            <a:ext cx="4629371" cy="381000"/>
          </a:xfrm>
        </p:spPr>
        <p:txBody>
          <a:bodyPr anchor="ctr">
            <a:normAutofit/>
          </a:bodyPr>
          <a:lstStyle>
            <a:lvl1pPr algn="l">
              <a:defRPr sz="1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18" y="3390227"/>
            <a:ext cx="4629372" cy="7620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9" y="1836199"/>
            <a:ext cx="932690" cy="9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5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71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6188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972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8" y="0"/>
            <a:ext cx="30574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5658" y="2074514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689" y="26188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11" y="458047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4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450"/>
            <a:ext cx="91440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456" y="2193728"/>
            <a:ext cx="4130455" cy="756041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1" y="2193729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7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" y="3127324"/>
            <a:ext cx="9144000" cy="1307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9133" y="3234816"/>
            <a:ext cx="3894481" cy="1130710"/>
          </a:xfrm>
        </p:spPr>
        <p:txBody>
          <a:bodyPr anchor="ctr">
            <a:normAutofit/>
          </a:bodyPr>
          <a:lstStyle>
            <a:lvl1pPr algn="l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7" y="3403100"/>
            <a:ext cx="766055" cy="7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5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6" y="0"/>
            <a:ext cx="31183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811" y="2398978"/>
            <a:ext cx="2646947" cy="381000"/>
          </a:xfrm>
        </p:spPr>
        <p:txBody>
          <a:bodyPr anchor="ctr">
            <a:normAutofit/>
          </a:bodyPr>
          <a:lstStyle>
            <a:lvl1pPr algn="ctr">
              <a:defRPr sz="2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842" y="2923672"/>
            <a:ext cx="2646947" cy="195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4" y="821842"/>
            <a:ext cx="1212303" cy="11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23E7-BC37-4784-BDC4-D1E62998D561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645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769" r:id="rId3"/>
    <p:sldLayoutId id="2147483776" r:id="rId4"/>
    <p:sldLayoutId id="2147483775" r:id="rId5"/>
    <p:sldLayoutId id="2147483672" r:id="rId6"/>
    <p:sldLayoutId id="2147483768" r:id="rId7"/>
    <p:sldLayoutId id="2147483673" r:id="rId8"/>
    <p:sldLayoutId id="2147483675" r:id="rId9"/>
    <p:sldLayoutId id="2147483674" r:id="rId10"/>
    <p:sldLayoutId id="2147483676" r:id="rId11"/>
    <p:sldLayoutId id="2147483678" r:id="rId12"/>
    <p:sldLayoutId id="2147483679" r:id="rId13"/>
    <p:sldLayoutId id="2147483680" r:id="rId14"/>
    <p:sldLayoutId id="2147483681" r:id="rId15"/>
    <p:sldLayoutId id="2147483686" r:id="rId16"/>
    <p:sldLayoutId id="2147483687" r:id="rId17"/>
    <p:sldLayoutId id="2147483688" r:id="rId18"/>
    <p:sldLayoutId id="2147483689" r:id="rId19"/>
    <p:sldLayoutId id="2147483677" r:id="rId20"/>
    <p:sldLayoutId id="2147483682" r:id="rId21"/>
    <p:sldLayoutId id="2147483683" r:id="rId22"/>
    <p:sldLayoutId id="2147483684" r:id="rId23"/>
    <p:sldLayoutId id="2147483692" r:id="rId24"/>
    <p:sldLayoutId id="2147483696" r:id="rId25"/>
    <p:sldLayoutId id="2147483694" r:id="rId26"/>
    <p:sldLayoutId id="2147483695" r:id="rId27"/>
    <p:sldLayoutId id="2147483693" r:id="rId28"/>
    <p:sldLayoutId id="2147483691" r:id="rId29"/>
    <p:sldLayoutId id="2147483770" r:id="rId30"/>
    <p:sldLayoutId id="2147483773" r:id="rId31"/>
    <p:sldLayoutId id="2147483772" r:id="rId3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/>
              <a:t>Confidential and Deliberative Draft</a:t>
            </a:r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23E7-BC37-4784-BDC4-D1E62998D5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549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810" r:id="rId33"/>
    <p:sldLayoutId id="2147483811" r:id="rId34"/>
    <p:sldLayoutId id="2147483812" r:id="rId35"/>
    <p:sldLayoutId id="2147483813" r:id="rId3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PH" dirty="0"/>
              <a:t>www.evolved.energy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23E7-BC37-4784-BDC4-D1E62998D56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96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jpeg"/><Relationship Id="rId5" Type="http://schemas.openxmlformats.org/officeDocument/2006/relationships/hyperlink" Target="http://deepdecarbonization.org/countries/" TargetMode="External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ckcastpartners.com/what-is-backcasting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hyperlink" Target="https://www.nrel.gov/analysis/naris.html" TargetMode="External"/><Relationship Id="rId18" Type="http://schemas.openxmlformats.org/officeDocument/2006/relationships/hyperlink" Target="https://www.evolved.energy/single-post/2018/04/21/Energy-Efficiency-Flexible-Load-in-Buildings" TargetMode="External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hyperlink" Target="http://www.nrel.gov/analysis/electrification-futures.html" TargetMode="External"/><Relationship Id="rId17" Type="http://schemas.openxmlformats.org/officeDocument/2006/relationships/hyperlink" Target="https://www.evolved.energy/single-post/2018/04/09/Decarbonizing-the-Northeast-and-Coordination-with-Hydro-Qu%C3%A9bec" TargetMode="External"/><Relationship Id="rId2" Type="http://schemas.openxmlformats.org/officeDocument/2006/relationships/image" Target="../media/image44.png"/><Relationship Id="rId16" Type="http://schemas.openxmlformats.org/officeDocument/2006/relationships/hyperlink" Target="https://www.evolved.energy/single-post/2018/02/23/Portland-General-Electric-Decarbonization-Study" TargetMode="Externa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8.png"/><Relationship Id="rId11" Type="http://schemas.openxmlformats.org/officeDocument/2006/relationships/hyperlink" Target="https://www.evolved.energy/single-post/2019/05/08/350-ppm-Pathways-for-the-United-States" TargetMode="External"/><Relationship Id="rId5" Type="http://schemas.openxmlformats.org/officeDocument/2006/relationships/image" Target="../media/image47.png"/><Relationship Id="rId15" Type="http://schemas.openxmlformats.org/officeDocument/2006/relationships/hyperlink" Target="https://riskybusiness.org/fromrisktoreturn/" TargetMode="External"/><Relationship Id="rId10" Type="http://schemas.openxmlformats.org/officeDocument/2006/relationships/hyperlink" Target="https://www.evolved.energy/single-post/2019/06/11/Northwest-Deep-Decarbonization-Pathways-1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hyperlink" Target="http://governor.wa.gov/issues/issues/energy-environment/deep-decarbonizatio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83" y="2350641"/>
            <a:ext cx="4307993" cy="483622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Electricity: The Linchpin of a Zero Emissions Economy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2654F-363F-4582-9395-D08934E4875A}"/>
              </a:ext>
            </a:extLst>
          </p:cNvPr>
          <p:cNvSpPr txBox="1"/>
          <p:nvPr/>
        </p:nvSpPr>
        <p:spPr>
          <a:xfrm>
            <a:off x="577176" y="3512431"/>
            <a:ext cx="5598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Energy Policy Roundtable in the PJM Footprint #15</a:t>
            </a: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December 18th, 2019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Ryan Jones, Co-founder</a:t>
            </a:r>
          </a:p>
        </p:txBody>
      </p:sp>
    </p:spTree>
    <p:extLst>
      <p:ext uri="{BB962C8B-B14F-4D97-AF65-F5344CB8AC3E}">
        <p14:creationId xmlns:p14="http://schemas.microsoft.com/office/powerpoint/2010/main" val="6023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0318-3949-4AC3-B40B-5A9EBC51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3. emissions offsetting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1ED21-28FF-417A-BEF0-4CBFC125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02EF2-EA7B-4400-8F5D-66C1B92E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10</a:t>
            </a:fld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A269D-122E-49ED-8A5D-EB3C94FFDA69}"/>
              </a:ext>
            </a:extLst>
          </p:cNvPr>
          <p:cNvSpPr txBox="1"/>
          <p:nvPr/>
        </p:nvSpPr>
        <p:spPr>
          <a:xfrm>
            <a:off x="5489697" y="365720"/>
            <a:ext cx="3177105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Conclusion: </a:t>
            </a:r>
            <a:r>
              <a:rPr lang="en-US" sz="1600" dirty="0">
                <a:solidFill>
                  <a:schemeClr val="accent5"/>
                </a:solidFill>
              </a:rPr>
              <a:t>Difficult to count on much over 1 Gt sequestration given capture potential, annual sequestration potential, and geographic mismatches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71839-6364-4468-904C-BE3E3B28F310}"/>
              </a:ext>
            </a:extLst>
          </p:cNvPr>
          <p:cNvSpPr txBox="1"/>
          <p:nvPr/>
        </p:nvSpPr>
        <p:spPr>
          <a:xfrm>
            <a:off x="2534420" y="4628878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tx1">
                    <a:lumMod val="75000"/>
                  </a:schemeClr>
                </a:solidFill>
              </a:rPr>
              <a:t>*Greig C. 2019, Princeton University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8085A9-DF92-44E8-8C84-26F91BC9D759}"/>
              </a:ext>
            </a:extLst>
          </p:cNvPr>
          <p:cNvSpPr/>
          <p:nvPr/>
        </p:nvSpPr>
        <p:spPr>
          <a:xfrm>
            <a:off x="672560" y="1860114"/>
            <a:ext cx="611358" cy="26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7BEAC-317B-4BEA-ADF5-134492220EB0}"/>
              </a:ext>
            </a:extLst>
          </p:cNvPr>
          <p:cNvSpPr/>
          <p:nvPr/>
        </p:nvSpPr>
        <p:spPr>
          <a:xfrm>
            <a:off x="425885" y="1178641"/>
            <a:ext cx="217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Total offset needed is ~3.5 Gt CO2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80A603-A952-4807-8185-B727F165C472}"/>
              </a:ext>
            </a:extLst>
          </p:cNvPr>
          <p:cNvSpPr/>
          <p:nvPr/>
        </p:nvSpPr>
        <p:spPr>
          <a:xfrm>
            <a:off x="2648803" y="3740932"/>
            <a:ext cx="611358" cy="749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EE5C9-3333-446C-967B-2670F37C802B}"/>
              </a:ext>
            </a:extLst>
          </p:cNvPr>
          <p:cNvSpPr/>
          <p:nvPr/>
        </p:nvSpPr>
        <p:spPr>
          <a:xfrm>
            <a:off x="2648803" y="2239610"/>
            <a:ext cx="611358" cy="149961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6EDDEF-2878-412C-A994-9A829968FE37}"/>
              </a:ext>
            </a:extLst>
          </p:cNvPr>
          <p:cNvCxnSpPr/>
          <p:nvPr/>
        </p:nvCxnSpPr>
        <p:spPr>
          <a:xfrm flipV="1">
            <a:off x="3416714" y="2622712"/>
            <a:ext cx="0" cy="98955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3626245-8F9A-403D-9806-76BAEE9A881C}"/>
              </a:ext>
            </a:extLst>
          </p:cNvPr>
          <p:cNvSpPr txBox="1"/>
          <p:nvPr/>
        </p:nvSpPr>
        <p:spPr>
          <a:xfrm>
            <a:off x="3416714" y="2613252"/>
            <a:ext cx="1179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Increasing cost and decreasing certainty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2E4AC-8BA6-48C7-B3BC-7D276E330D11}"/>
              </a:ext>
            </a:extLst>
          </p:cNvPr>
          <p:cNvSpPr/>
          <p:nvPr/>
        </p:nvSpPr>
        <p:spPr>
          <a:xfrm>
            <a:off x="2534082" y="1615711"/>
            <a:ext cx="265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1-3 Gt CO2 Annual Sequestration Potential*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F4ABD4-2AED-4279-A9B3-E9C218D557AE}"/>
              </a:ext>
            </a:extLst>
          </p:cNvPr>
          <p:cNvSpPr/>
          <p:nvPr/>
        </p:nvSpPr>
        <p:spPr>
          <a:xfrm>
            <a:off x="4878339" y="3064276"/>
            <a:ext cx="611358" cy="142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9C55DD6-5103-4009-AF8A-8F07FEBDE4EF}"/>
              </a:ext>
            </a:extLst>
          </p:cNvPr>
          <p:cNvSpPr/>
          <p:nvPr/>
        </p:nvSpPr>
        <p:spPr>
          <a:xfrm>
            <a:off x="1323713" y="3422611"/>
            <a:ext cx="83247" cy="10297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9AC8B-17D4-49E0-B734-50540EFD0A83}"/>
              </a:ext>
            </a:extLst>
          </p:cNvPr>
          <p:cNvSpPr txBox="1"/>
          <p:nvPr/>
        </p:nvSpPr>
        <p:spPr>
          <a:xfrm>
            <a:off x="1406960" y="3419280"/>
            <a:ext cx="104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Minority are stationary and large enough to justify CC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102061-D753-4F71-8617-CAC0B9660647}"/>
              </a:ext>
            </a:extLst>
          </p:cNvPr>
          <p:cNvSpPr/>
          <p:nvPr/>
        </p:nvSpPr>
        <p:spPr>
          <a:xfrm>
            <a:off x="5489697" y="3546675"/>
            <a:ext cx="1705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1.9 Gt CO2 assuming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93.8 kg/</a:t>
            </a:r>
            <a:r>
              <a:rPr lang="en-US" sz="1200" dirty="0" err="1">
                <a:solidFill>
                  <a:schemeClr val="accent3"/>
                </a:solidFill>
              </a:rPr>
              <a:t>mmbtu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1DAEC-D314-4EEE-8D5C-BC57C9D8A6C1}"/>
              </a:ext>
            </a:extLst>
          </p:cNvPr>
          <p:cNvSpPr txBox="1"/>
          <p:nvPr/>
        </p:nvSpPr>
        <p:spPr>
          <a:xfrm>
            <a:off x="4831311" y="2439715"/>
            <a:ext cx="374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CO2 contained in 20 quads biomass (near technical potential)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0C20C-241E-438A-8BF7-CD9ABB0B594C}"/>
              </a:ext>
            </a:extLst>
          </p:cNvPr>
          <p:cNvSpPr txBox="1"/>
          <p:nvPr/>
        </p:nvSpPr>
        <p:spPr>
          <a:xfrm>
            <a:off x="3213078" y="3612268"/>
            <a:ext cx="1242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Low-end estimate</a:t>
            </a:r>
          </a:p>
        </p:txBody>
      </p:sp>
    </p:spTree>
    <p:extLst>
      <p:ext uri="{BB962C8B-B14F-4D97-AF65-F5344CB8AC3E}">
        <p14:creationId xmlns:p14="http://schemas.microsoft.com/office/powerpoint/2010/main" val="109391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C9A6-A280-4078-8E20-5161CA77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4. electrification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6F5BF-97D6-4719-AF65-2C3B352A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92C3C-E381-4F84-A1A3-4DB1BFD3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11</a:t>
            </a:fld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9E60C-2C3C-4683-AC09-F82D7FDC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" y="1118099"/>
            <a:ext cx="5331190" cy="3558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3A847-A018-432A-9321-D5AD6C077570}"/>
              </a:ext>
            </a:extLst>
          </p:cNvPr>
          <p:cNvSpPr txBox="1"/>
          <p:nvPr/>
        </p:nvSpPr>
        <p:spPr>
          <a:xfrm>
            <a:off x="5136099" y="3565328"/>
            <a:ext cx="121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70% reduction in hydrocarbon demand 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1B2137-1DB4-4517-B370-2FDD5378F1FF}"/>
              </a:ext>
            </a:extLst>
          </p:cNvPr>
          <p:cNvCxnSpPr>
            <a:cxnSpLocks/>
          </p:cNvCxnSpPr>
          <p:nvPr/>
        </p:nvCxnSpPr>
        <p:spPr>
          <a:xfrm flipH="1">
            <a:off x="4609578" y="3774852"/>
            <a:ext cx="5887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592836-010E-4469-BA34-3C37FDCC9CE9}"/>
              </a:ext>
            </a:extLst>
          </p:cNvPr>
          <p:cNvSpPr txBox="1"/>
          <p:nvPr/>
        </p:nvSpPr>
        <p:spPr>
          <a:xfrm>
            <a:off x="5514953" y="456379"/>
            <a:ext cx="3165564" cy="15696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Conclusion: </a:t>
            </a:r>
            <a:r>
              <a:rPr lang="en-US" sz="1600" dirty="0">
                <a:solidFill>
                  <a:schemeClr val="accent5"/>
                </a:solidFill>
              </a:rPr>
              <a:t>With high electrification, it is possible to reduce hydrocarbon final energy demand to &lt;15 quads, which can then be successfully managed with strategies 1-3.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2A8546-2138-4E01-BE40-8EC26ADE6560}"/>
              </a:ext>
            </a:extLst>
          </p:cNvPr>
          <p:cNvCxnSpPr/>
          <p:nvPr/>
        </p:nvCxnSpPr>
        <p:spPr>
          <a:xfrm>
            <a:off x="3601232" y="2026039"/>
            <a:ext cx="582461" cy="37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CF8F9D-5196-47B5-82F4-16021C045369}"/>
              </a:ext>
            </a:extLst>
          </p:cNvPr>
          <p:cNvSpPr txBox="1"/>
          <p:nvPr/>
        </p:nvSpPr>
        <p:spPr>
          <a:xfrm>
            <a:off x="3845489" y="1594200"/>
            <a:ext cx="1114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Efficiency of heat pumps and electric drive-train</a:t>
            </a:r>
          </a:p>
        </p:txBody>
      </p:sp>
    </p:spTree>
    <p:extLst>
      <p:ext uri="{BB962C8B-B14F-4D97-AF65-F5344CB8AC3E}">
        <p14:creationId xmlns:p14="http://schemas.microsoft.com/office/powerpoint/2010/main" val="297704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9E16-E22C-4926-BA43-219B8CE7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 pillars of deep decarbonization: U.S. Benchmarks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565EF-0111-4C63-BC8A-3063C871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84092-D1F6-41E5-B3C5-7F18D9A7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12</a:t>
            </a:fld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312F8-BDFC-4563-8079-592B8750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4" y="1025931"/>
            <a:ext cx="688431" cy="780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4A6E0-FC08-45B0-A914-6081B450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19" y="1020516"/>
            <a:ext cx="743949" cy="766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011A4-5011-4ADE-A6FD-A31330040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65" y="1007625"/>
            <a:ext cx="558887" cy="766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D2E00-A1C7-46B5-AF77-C2930DF13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12" y="1069680"/>
            <a:ext cx="810572" cy="6292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A71377-4A1F-4F4C-9C9E-086F857BCA66}"/>
              </a:ext>
            </a:extLst>
          </p:cNvPr>
          <p:cNvSpPr txBox="1"/>
          <p:nvPr/>
        </p:nvSpPr>
        <p:spPr>
          <a:xfrm>
            <a:off x="798176" y="1014953"/>
            <a:ext cx="1456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95% reduction in emissions intensity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529B1-A783-42EE-934B-56B3F5352562}"/>
              </a:ext>
            </a:extLst>
          </p:cNvPr>
          <p:cNvSpPr txBox="1"/>
          <p:nvPr/>
        </p:nvSpPr>
        <p:spPr>
          <a:xfrm>
            <a:off x="3224675" y="1036085"/>
            <a:ext cx="169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40% reduction in per-capita final energy demand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5CBC-D9DA-4FC9-836A-D0ACAC7AA717}"/>
              </a:ext>
            </a:extLst>
          </p:cNvPr>
          <p:cNvSpPr txBox="1"/>
          <p:nvPr/>
        </p:nvSpPr>
        <p:spPr>
          <a:xfrm>
            <a:off x="5330253" y="1014954"/>
            <a:ext cx="1549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300% increase in share of energy from electricity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BCBDB4-264E-4728-BA1F-4C0E8F5BEFD1}"/>
              </a:ext>
            </a:extLst>
          </p:cNvPr>
          <p:cNvSpPr txBox="1"/>
          <p:nvPr/>
        </p:nvSpPr>
        <p:spPr>
          <a:xfrm>
            <a:off x="7684718" y="1020151"/>
            <a:ext cx="1505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400 MMT+ carbon capture and use/storage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B2DB46-BEB2-418B-A839-8DD2CE0ACF1C}"/>
              </a:ext>
            </a:extLst>
          </p:cNvPr>
          <p:cNvSpPr txBox="1"/>
          <p:nvPr/>
        </p:nvSpPr>
        <p:spPr>
          <a:xfrm>
            <a:off x="56367" y="737999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Electricity Decarbonization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10676-33B0-49D9-B938-64D5765417A6}"/>
              </a:ext>
            </a:extLst>
          </p:cNvPr>
          <p:cNvSpPr txBox="1"/>
          <p:nvPr/>
        </p:nvSpPr>
        <p:spPr>
          <a:xfrm>
            <a:off x="2486405" y="737306"/>
            <a:ext cx="1566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Energy 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A019D-4BCF-4389-B0D0-A59AE5CFEDBF}"/>
              </a:ext>
            </a:extLst>
          </p:cNvPr>
          <p:cNvSpPr txBox="1"/>
          <p:nvPr/>
        </p:nvSpPr>
        <p:spPr>
          <a:xfrm>
            <a:off x="4721438" y="737999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Electrification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05155-9F32-43EA-932B-6DD1EA6DBBA3}"/>
              </a:ext>
            </a:extLst>
          </p:cNvPr>
          <p:cNvSpPr txBox="1"/>
          <p:nvPr/>
        </p:nvSpPr>
        <p:spPr>
          <a:xfrm>
            <a:off x="6875150" y="737306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chemeClr val="tx1">
                    <a:lumMod val="75000"/>
                  </a:schemeClr>
                </a:solidFill>
              </a:rPr>
              <a:t>Carbon Capture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C7F479-90D6-427B-8E10-82DD4FE86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76"/>
          <a:stretch/>
        </p:blipFill>
        <p:spPr>
          <a:xfrm>
            <a:off x="0" y="1805834"/>
            <a:ext cx="9144000" cy="3331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48F733-A918-4522-A544-BCCC29401457}"/>
              </a:ext>
            </a:extLst>
          </p:cNvPr>
          <p:cNvSpPr/>
          <p:nvPr/>
        </p:nvSpPr>
        <p:spPr>
          <a:xfrm>
            <a:off x="56367" y="737306"/>
            <a:ext cx="2261120" cy="433573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22EEFF-1540-4226-8465-9976D7BC8757}"/>
              </a:ext>
            </a:extLst>
          </p:cNvPr>
          <p:cNvSpPr/>
          <p:nvPr/>
        </p:nvSpPr>
        <p:spPr>
          <a:xfrm>
            <a:off x="4647581" y="737305"/>
            <a:ext cx="2261120" cy="433573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pillars of deep decarbonization (2014 DDPP reports)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PH">
                <a:solidFill>
                  <a:srgbClr val="FFFFFF"/>
                </a:solidFill>
                <a:latin typeface="Roboto"/>
              </a:rPr>
              <a:t>www.evolved.energy</a:t>
            </a:r>
            <a:endParaRPr lang="en-PH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r>
              <a:rPr lang="en-PH">
                <a:solidFill>
                  <a:srgbClr val="FFFFFF"/>
                </a:solidFill>
                <a:latin typeface="Roboto"/>
              </a:rPr>
              <a:t>page   </a:t>
            </a:r>
            <a:fld id="{E34E6C19-1DD5-47BE-860D-9BDB73912BE3}" type="slidenum">
              <a:rPr lang="en-PH">
                <a:solidFill>
                  <a:srgbClr val="FFFFFF"/>
                </a:solidFill>
                <a:latin typeface="Roboto"/>
              </a:rPr>
              <a:pPr defTabSz="457189"/>
              <a:t>13</a:t>
            </a:fld>
            <a:endParaRPr lang="en-PH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China, India and United Kingdom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955" t="18335" r="15500"/>
          <a:stretch/>
        </p:blipFill>
        <p:spPr>
          <a:xfrm>
            <a:off x="1936333" y="1135962"/>
            <a:ext cx="6907802" cy="993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955" t="17055" r="15500"/>
          <a:stretch/>
        </p:blipFill>
        <p:spPr>
          <a:xfrm>
            <a:off x="1984607" y="2412792"/>
            <a:ext cx="6907803" cy="1028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955" t="20596" r="15500"/>
          <a:stretch/>
        </p:blipFill>
        <p:spPr>
          <a:xfrm>
            <a:off x="1984607" y="3755908"/>
            <a:ext cx="6907803" cy="9649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81" y="1365913"/>
            <a:ext cx="90601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defTabSz="457189"/>
            <a:r>
              <a:rPr lang="en-US" sz="2400" b="1" dirty="0">
                <a:solidFill>
                  <a:srgbClr val="2C6B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80" y="2709357"/>
            <a:ext cx="8242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defTabSz="457189"/>
            <a:r>
              <a:rPr lang="en-US" sz="2400" b="1" dirty="0">
                <a:solidFill>
                  <a:srgbClr val="2C6B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63" y="4026835"/>
            <a:ext cx="5533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defTabSz="457189"/>
            <a:r>
              <a:rPr lang="en-US" sz="2400" b="1" dirty="0">
                <a:solidFill>
                  <a:srgbClr val="2C6B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21760" y="4698099"/>
            <a:ext cx="348364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figures from </a:t>
            </a: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Deep Decarbonization Pathways Project country </a:t>
            </a:r>
            <a:r>
              <a:rPr lang="en-US" sz="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 (2015)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6" y="2364951"/>
            <a:ext cx="953060" cy="953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0" y="3665263"/>
            <a:ext cx="955907" cy="9559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4" y="1232939"/>
            <a:ext cx="962001" cy="7995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1991CB-25F8-4AE6-BF1E-5623C4F7426A}"/>
              </a:ext>
            </a:extLst>
          </p:cNvPr>
          <p:cNvSpPr/>
          <p:nvPr/>
        </p:nvSpPr>
        <p:spPr>
          <a:xfrm>
            <a:off x="0" y="4890783"/>
            <a:ext cx="9144000" cy="252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8C3B13-8626-401C-8E9B-14B5DEE6E8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" y="4640962"/>
            <a:ext cx="1749105" cy="4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07AC9-6843-4228-AA67-AB554A7E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46"/>
            <a:ext cx="9144000" cy="3771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6F35EE-54C4-441A-B176-D21A2D14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Infrastructure transition example: light-duty vehicles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EEB26-9918-43AF-BFB3-4DCEE95D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5C824-C610-4F20-B15A-A77008674CE8}"/>
              </a:ext>
            </a:extLst>
          </p:cNvPr>
          <p:cNvSpPr txBox="1"/>
          <p:nvPr/>
        </p:nvSpPr>
        <p:spPr>
          <a:xfrm>
            <a:off x="687308" y="1029835"/>
            <a:ext cx="1213794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Sales Shares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E47BF-60D4-4A76-ADA4-89428581D6AE}"/>
              </a:ext>
            </a:extLst>
          </p:cNvPr>
          <p:cNvSpPr txBox="1"/>
          <p:nvPr/>
        </p:nvSpPr>
        <p:spPr>
          <a:xfrm>
            <a:off x="3320287" y="1029835"/>
            <a:ext cx="617477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Stock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CC932-E604-43E8-B1E9-EBB626B489EE}"/>
              </a:ext>
            </a:extLst>
          </p:cNvPr>
          <p:cNvSpPr txBox="1"/>
          <p:nvPr/>
        </p:nvSpPr>
        <p:spPr>
          <a:xfrm>
            <a:off x="5206238" y="1029835"/>
            <a:ext cx="143500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Energy Demand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E78F82-3308-491F-A60D-E8CFF524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/>
          <a:p>
            <a:r>
              <a:rPr lang="en-PH" dirty="0"/>
              <a:t>www.evolved.energy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AAEAFA-90C9-4E18-B313-14AE5A46378F}"/>
              </a:ext>
            </a:extLst>
          </p:cNvPr>
          <p:cNvSpPr txBox="1"/>
          <p:nvPr/>
        </p:nvSpPr>
        <p:spPr>
          <a:xfrm>
            <a:off x="7859371" y="1029835"/>
            <a:ext cx="973343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Emissions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CC79B-F290-4AC6-849C-E19C8B8C1DB9}"/>
              </a:ext>
            </a:extLst>
          </p:cNvPr>
          <p:cNvSpPr txBox="1"/>
          <p:nvPr/>
        </p:nvSpPr>
        <p:spPr>
          <a:xfrm>
            <a:off x="5666557" y="1782850"/>
            <a:ext cx="106741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chemeClr val="tx1">
                    <a:lumMod val="75000"/>
                  </a:schemeClr>
                </a:solidFill>
              </a:rPr>
              <a:t>EV and HFC higher drive-train efficiency results in a drop in final-energy demand even though service demand is increasing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A9720-C461-4008-B930-C327CEB8AA93}"/>
              </a:ext>
            </a:extLst>
          </p:cNvPr>
          <p:cNvSpPr txBox="1"/>
          <p:nvPr/>
        </p:nvSpPr>
        <p:spPr>
          <a:xfrm>
            <a:off x="8012217" y="1707999"/>
            <a:ext cx="949282" cy="69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88" dirty="0">
                <a:solidFill>
                  <a:schemeClr val="tx1">
                    <a:lumMod val="75000"/>
                  </a:schemeClr>
                </a:solidFill>
              </a:rPr>
              <a:t>Decarbonizing electricity means emissions are reduced by over 95% by 2050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3B346-35B9-4B74-A24E-0451A57E963F}"/>
              </a:ext>
            </a:extLst>
          </p:cNvPr>
          <p:cNvSpPr txBox="1"/>
          <p:nvPr/>
        </p:nvSpPr>
        <p:spPr>
          <a:xfrm>
            <a:off x="2938695" y="2161830"/>
            <a:ext cx="1067414" cy="81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solidFill>
                  <a:schemeClr val="tx1">
                    <a:lumMod val="50000"/>
                  </a:schemeClr>
                </a:solidFill>
              </a:rPr>
              <a:t>Stocks turn-over as vehicles age and retire making it necessary to increase sales shares early</a:t>
            </a:r>
          </a:p>
        </p:txBody>
      </p:sp>
    </p:spTree>
    <p:extLst>
      <p:ext uri="{BB962C8B-B14F-4D97-AF65-F5344CB8AC3E}">
        <p14:creationId xmlns:p14="http://schemas.microsoft.com/office/powerpoint/2010/main" val="12646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BFB2-DD28-4E96-BCA5-10F7DCEB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Mid-Atlantic &amp; Great Lakes regional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C6370-5F62-4393-8B2A-37413D9C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92A6F-EB36-490F-8C9E-5FE27F07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15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BB210-2E21-4AD7-B109-89D387717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4F4AA1-C5AD-4796-89CF-78610B26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715063"/>
            <a:ext cx="8297589" cy="41545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20BC7C9-9713-4DBA-AE9A-E8D6489A0F7E}"/>
              </a:ext>
            </a:extLst>
          </p:cNvPr>
          <p:cNvSpPr/>
          <p:nvPr/>
        </p:nvSpPr>
        <p:spPr>
          <a:xfrm>
            <a:off x="4935255" y="1271392"/>
            <a:ext cx="2379945" cy="19477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6A37-73A2-42DC-B4BC-10FF09A4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70" y="211215"/>
            <a:ext cx="8492245" cy="377909"/>
          </a:xfrm>
        </p:spPr>
        <p:txBody>
          <a:bodyPr>
            <a:normAutofit fontScale="90000"/>
          </a:bodyPr>
          <a:lstStyle/>
          <a:p>
            <a:r>
              <a:rPr lang="en-US" dirty="0"/>
              <a:t>Rates of electrification (Mid-Atlantic &amp; Great Lakes)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CBF73-2191-44D4-BE29-AFC0851A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02DC-65CB-42DC-8DAE-0715F65C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16</a:t>
            </a:fld>
            <a:endParaRPr lang="en-PH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53322F-ECA1-476D-8A15-6A2AF222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835"/>
            <a:ext cx="9144000" cy="3233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FA33EB-14B7-45A6-BF37-E4D48B609559}"/>
              </a:ext>
            </a:extLst>
          </p:cNvPr>
          <p:cNvSpPr txBox="1"/>
          <p:nvPr/>
        </p:nvSpPr>
        <p:spPr>
          <a:xfrm>
            <a:off x="340470" y="705378"/>
            <a:ext cx="4143848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High Electrification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50% of LDV sales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EV by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50% of new building heating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HP by 2030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Electrify 90%+ of most stock by 2050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7E4F9C-A057-4DC4-A8D3-7F2BEFD5BB76}"/>
              </a:ext>
            </a:extLst>
          </p:cNvPr>
          <p:cNvSpPr txBox="1"/>
          <p:nvPr/>
        </p:nvSpPr>
        <p:spPr>
          <a:xfrm>
            <a:off x="4722312" y="707732"/>
            <a:ext cx="39582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15 Year Saturation Delay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20% of LDV sales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EV by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20% of new building heating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HP by 2030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Electrify 60%+ of most stock by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2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9543-143F-416A-9C0B-1E11A8B5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Electricity load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309C5-7DC8-499F-BC7A-F02C5926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712F-459C-43D0-B42C-D9D56F1E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17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68EB-CF72-49FE-B8C4-4B81F9434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Optimal capacity expansion in a system meeting a net-zero 2050 carbon constraint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5609B-E149-4759-B6DA-572C8055F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" y="1164921"/>
            <a:ext cx="4572455" cy="3661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886545-539C-4CFA-8B73-DD0D6751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92" y="1164920"/>
            <a:ext cx="4572455" cy="3661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76E8A9-92E1-4492-84E3-91995681E010}"/>
              </a:ext>
            </a:extLst>
          </p:cNvPr>
          <p:cNvSpPr txBox="1"/>
          <p:nvPr/>
        </p:nvSpPr>
        <p:spPr>
          <a:xfrm>
            <a:off x="1991639" y="93337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National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3BEC7-E941-4B1A-981C-CBFD49FFC6C6}"/>
              </a:ext>
            </a:extLst>
          </p:cNvPr>
          <p:cNvSpPr txBox="1"/>
          <p:nvPr/>
        </p:nvSpPr>
        <p:spPr>
          <a:xfrm>
            <a:off x="5834815" y="92377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Mid-Atlantic &amp; Great Lakes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CFEDAC-A3DB-4A02-8A3C-651DD6013220}"/>
              </a:ext>
            </a:extLst>
          </p:cNvPr>
          <p:cNvCxnSpPr/>
          <p:nvPr/>
        </p:nvCxnSpPr>
        <p:spPr>
          <a:xfrm>
            <a:off x="2507164" y="1741118"/>
            <a:ext cx="175168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F475BA-B7C5-4D54-9B24-14550BB798A7}"/>
              </a:ext>
            </a:extLst>
          </p:cNvPr>
          <p:cNvSpPr txBox="1"/>
          <p:nvPr/>
        </p:nvSpPr>
        <p:spPr>
          <a:xfrm>
            <a:off x="2740605" y="1682831"/>
            <a:ext cx="118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Slow electrification results in increased electricity generation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021E1-7EE1-4B90-BB94-5FF47DE88E74}"/>
              </a:ext>
            </a:extLst>
          </p:cNvPr>
          <p:cNvSpPr txBox="1"/>
          <p:nvPr/>
        </p:nvSpPr>
        <p:spPr>
          <a:xfrm>
            <a:off x="708513" y="1206722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6FA1B2-F06C-42A2-9095-33D9C4AD7E90}"/>
              </a:ext>
            </a:extLst>
          </p:cNvPr>
          <p:cNvSpPr txBox="1"/>
          <p:nvPr/>
        </p:nvSpPr>
        <p:spPr>
          <a:xfrm>
            <a:off x="2658879" y="1206722"/>
            <a:ext cx="19752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15 Year Saturation Delay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51FCDA-19E9-483D-89D5-821409FE8D0E}"/>
              </a:ext>
            </a:extLst>
          </p:cNvPr>
          <p:cNvSpPr txBox="1"/>
          <p:nvPr/>
        </p:nvSpPr>
        <p:spPr>
          <a:xfrm>
            <a:off x="5201813" y="1206722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21813-F86B-493C-ABAD-0E9BB541D7C3}"/>
              </a:ext>
            </a:extLst>
          </p:cNvPr>
          <p:cNvSpPr txBox="1"/>
          <p:nvPr/>
        </p:nvSpPr>
        <p:spPr>
          <a:xfrm>
            <a:off x="7152179" y="1206722"/>
            <a:ext cx="19752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15 Year Saturation Delay</a:t>
            </a:r>
          </a:p>
        </p:txBody>
      </p:sp>
    </p:spTree>
    <p:extLst>
      <p:ext uri="{BB962C8B-B14F-4D97-AF65-F5344CB8AC3E}">
        <p14:creationId xmlns:p14="http://schemas.microsoft.com/office/powerpoint/2010/main" val="109661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09543-143F-416A-9C0B-1E11A8B5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Electricity generation Mid-Atlantic &amp; Great Lakes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309C5-7DC8-499F-BC7A-F02C5926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9712F-459C-43D0-B42C-D9D56F1E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18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68EB-CF72-49FE-B8C4-4B81F9434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Optimal capacity expansion in a system meeting a net-zero 2050 carbon constraint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8C265-F617-4BF8-98A9-8D0FDD1EC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" y="1082828"/>
            <a:ext cx="6115398" cy="3768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B0D18-1ED9-4863-B13A-17F00E3E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57" y="1233814"/>
            <a:ext cx="2670277" cy="3561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57060A-92CF-40B5-AF57-30114F436DC6}"/>
              </a:ext>
            </a:extLst>
          </p:cNvPr>
          <p:cNvSpPr txBox="1"/>
          <p:nvPr/>
        </p:nvSpPr>
        <p:spPr>
          <a:xfrm>
            <a:off x="6707687" y="1007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% Low Carbon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2E34D-8F5C-4D60-BB11-FFEF03CB60D9}"/>
              </a:ext>
            </a:extLst>
          </p:cNvPr>
          <p:cNvSpPr txBox="1"/>
          <p:nvPr/>
        </p:nvSpPr>
        <p:spPr>
          <a:xfrm>
            <a:off x="6896842" y="1376852"/>
            <a:ext cx="14093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Delay electrification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26A09-B468-49D1-BC6B-0D8EE38381AB}"/>
              </a:ext>
            </a:extLst>
          </p:cNvPr>
          <p:cNvSpPr txBox="1"/>
          <p:nvPr/>
        </p:nvSpPr>
        <p:spPr>
          <a:xfrm>
            <a:off x="7806707" y="1937568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/>
                </a:solidFill>
              </a:rPr>
              <a:t>High electrification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8EB6E-0D6C-4748-9A3B-D3BEB3461597}"/>
              </a:ext>
            </a:extLst>
          </p:cNvPr>
          <p:cNvSpPr txBox="1"/>
          <p:nvPr/>
        </p:nvSpPr>
        <p:spPr>
          <a:xfrm>
            <a:off x="931743" y="1049148"/>
            <a:ext cx="2351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37485-C640-49BB-BE6B-661F9B824D87}"/>
              </a:ext>
            </a:extLst>
          </p:cNvPr>
          <p:cNvSpPr txBox="1"/>
          <p:nvPr/>
        </p:nvSpPr>
        <p:spPr>
          <a:xfrm>
            <a:off x="3322352" y="1049148"/>
            <a:ext cx="29377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15 Year Saturation Delay</a:t>
            </a:r>
          </a:p>
        </p:txBody>
      </p:sp>
    </p:spTree>
    <p:extLst>
      <p:ext uri="{BB962C8B-B14F-4D97-AF65-F5344CB8AC3E}">
        <p14:creationId xmlns:p14="http://schemas.microsoft.com/office/powerpoint/2010/main" val="19807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CD24-DE52-4446-804C-D2D956F1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Installed thermal capacity Mid-Atlantic &amp; Great Lakes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B67B7-CB0D-4797-B84C-0E3EAE00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4FF7C-AE50-4CA8-B6CE-0C8AB50B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19</a:t>
            </a:fld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2701D-3D45-4CC2-8B3B-848B434B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04"/>
            <a:ext cx="9144000" cy="4069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503A11-AAB4-47F0-9192-5BD4C2FFEC8D}"/>
              </a:ext>
            </a:extLst>
          </p:cNvPr>
          <p:cNvSpPr txBox="1"/>
          <p:nvPr/>
        </p:nvSpPr>
        <p:spPr>
          <a:xfrm>
            <a:off x="1620674" y="795370"/>
            <a:ext cx="2351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006FD-7222-464C-B0DD-7DE317EC1DB2}"/>
              </a:ext>
            </a:extLst>
          </p:cNvPr>
          <p:cNvSpPr txBox="1"/>
          <p:nvPr/>
        </p:nvSpPr>
        <p:spPr>
          <a:xfrm>
            <a:off x="5593274" y="795370"/>
            <a:ext cx="29377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15 Year Saturation Delay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1694E-579D-472F-B92E-E79851E3ABB8}"/>
              </a:ext>
            </a:extLst>
          </p:cNvPr>
          <p:cNvSpPr txBox="1"/>
          <p:nvPr/>
        </p:nvSpPr>
        <p:spPr>
          <a:xfrm>
            <a:off x="2657367" y="2139142"/>
            <a:ext cx="1870792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Hythane</a:t>
            </a:r>
            <a:r>
              <a:rPr lang="en-US" sz="1100" dirty="0"/>
              <a:t> mixes of up to 60% + BECCS offsets results in overall growth in gas capacity without CC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885E0-909D-4762-9C32-868615737247}"/>
              </a:ext>
            </a:extLst>
          </p:cNvPr>
          <p:cNvSpPr txBox="1"/>
          <p:nvPr/>
        </p:nvSpPr>
        <p:spPr>
          <a:xfrm>
            <a:off x="7243457" y="1613439"/>
            <a:ext cx="1762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Reduced heating &amp; transportation loads result in smaller gas fleet </a:t>
            </a:r>
          </a:p>
        </p:txBody>
      </p:sp>
    </p:spTree>
    <p:extLst>
      <p:ext uri="{BB962C8B-B14F-4D97-AF65-F5344CB8AC3E}">
        <p14:creationId xmlns:p14="http://schemas.microsoft.com/office/powerpoint/2010/main" val="16094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Evolved Energy Research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r>
              <a:rPr lang="en-PH" kern="0" dirty="0"/>
              <a:t>www.evolved.energy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0470" y="1207381"/>
            <a:ext cx="8492245" cy="2209490"/>
          </a:xfrm>
        </p:spPr>
        <p:txBody>
          <a:bodyPr>
            <a:normAutofit lnSpcReduction="10000"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Energy consulting firm focused on addressing key energy sector challenges posed by energy system transformation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Lead developers of EnergyPATHWAYS and RIO, two models used to investigate pathways to deep decarbonization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We advise clients on issues of policy implementation and target-setting, infrastructure investments, R&amp;D strategy, technology competitiveness, and asset valuation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8" b="16518"/>
          <a:stretch/>
        </p:blipFill>
        <p:spPr>
          <a:xfrm>
            <a:off x="340470" y="3416871"/>
            <a:ext cx="8492244" cy="12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1B9F25D-28C4-4866-8935-2613F09FD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3" y="681711"/>
            <a:ext cx="8887216" cy="41882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987A9-4C47-4AF4-B4AC-3FC831C5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71" y="273845"/>
            <a:ext cx="2108368" cy="377909"/>
          </a:xfrm>
        </p:spPr>
        <p:txBody>
          <a:bodyPr>
            <a:normAutofit fontScale="90000"/>
          </a:bodyPr>
          <a:lstStyle/>
          <a:p>
            <a:r>
              <a:rPr lang="en-US" dirty="0"/>
              <a:t>Biomass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C39C0-34C9-45A2-BA67-5C4B4A2C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54E37-5F69-4C6A-9C2D-81828BFD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20</a:t>
            </a:fld>
            <a:endParaRPr lang="en-PH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2E5B8-5EDA-4DB3-A6B6-EAEC69211B49}"/>
              </a:ext>
            </a:extLst>
          </p:cNvPr>
          <p:cNvSpPr txBox="1"/>
          <p:nvPr/>
        </p:nvSpPr>
        <p:spPr>
          <a:xfrm>
            <a:off x="2244709" y="1321297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+25% biomass use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38C62F-704A-4163-80C7-082FB3926B99}"/>
              </a:ext>
            </a:extLst>
          </p:cNvPr>
          <p:cNvSpPr txBox="1">
            <a:spLocks/>
          </p:cNvSpPr>
          <p:nvPr/>
        </p:nvSpPr>
        <p:spPr>
          <a:xfrm>
            <a:off x="4995977" y="273845"/>
            <a:ext cx="3807551" cy="377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Carbon sequestration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E7F4B-AA34-40E8-BD00-E5B559DEA7ED}"/>
              </a:ext>
            </a:extLst>
          </p:cNvPr>
          <p:cNvSpPr txBox="1"/>
          <p:nvPr/>
        </p:nvSpPr>
        <p:spPr>
          <a:xfrm>
            <a:off x="691201" y="82021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7F1D9-EB10-46DD-A11C-9A3F81979CFE}"/>
              </a:ext>
            </a:extLst>
          </p:cNvPr>
          <p:cNvSpPr txBox="1"/>
          <p:nvPr/>
        </p:nvSpPr>
        <p:spPr>
          <a:xfrm>
            <a:off x="2593180" y="820210"/>
            <a:ext cx="19752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15 Year Saturation Delay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062A0-F63E-472C-8406-47B4094A6B1C}"/>
              </a:ext>
            </a:extLst>
          </p:cNvPr>
          <p:cNvSpPr txBox="1"/>
          <p:nvPr/>
        </p:nvSpPr>
        <p:spPr>
          <a:xfrm>
            <a:off x="5134809" y="820210"/>
            <a:ext cx="1588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High Electrification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CEC91-681B-4D14-9B60-85AFF58F94BD}"/>
              </a:ext>
            </a:extLst>
          </p:cNvPr>
          <p:cNvSpPr txBox="1"/>
          <p:nvPr/>
        </p:nvSpPr>
        <p:spPr>
          <a:xfrm>
            <a:off x="7036788" y="820210"/>
            <a:ext cx="19752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15 Year Saturation Delay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91CC92-37B9-467E-9C58-F11B2EFB04B8}"/>
              </a:ext>
            </a:extLst>
          </p:cNvPr>
          <p:cNvSpPr txBox="1"/>
          <p:nvPr/>
        </p:nvSpPr>
        <p:spPr>
          <a:xfrm>
            <a:off x="6723706" y="1321297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+40% sequestration</a:t>
            </a:r>
          </a:p>
        </p:txBody>
      </p:sp>
    </p:spTree>
    <p:extLst>
      <p:ext uri="{BB962C8B-B14F-4D97-AF65-F5344CB8AC3E}">
        <p14:creationId xmlns:p14="http://schemas.microsoft.com/office/powerpoint/2010/main" val="123323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95EE-4789-4D1A-B940-7778597D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1A410-0E9B-47A1-B4C4-B93CCD5F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32B7-D2DA-4CAB-A936-8A3E7E36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21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75B3E-3AFE-46EF-972F-18721A491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BA944-B5B7-4473-9ED9-706E9973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Electrification is an essential strategy for reaching a zero-carbon energy system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Must be paired with rapid decarbonization of the electricity system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Lower rates of electrification result in more pressure on the electricity system, additional biomass use, additional carbon sequestration, &amp; higher cost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rates of electrification that give us the best chance of reaching a zero carbon energy system are extremely aggressive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50% of new vehicle sales are electric in 2030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50% of new building heating systems are heat pumps by 2030</a:t>
            </a:r>
          </a:p>
        </p:txBody>
      </p:sp>
    </p:spTree>
    <p:extLst>
      <p:ext uri="{BB962C8B-B14F-4D97-AF65-F5344CB8AC3E}">
        <p14:creationId xmlns:p14="http://schemas.microsoft.com/office/powerpoint/2010/main" val="125296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7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future energy system plan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PH" dirty="0">
                <a:solidFill>
                  <a:srgbClr val="FFFFFF"/>
                </a:solidFill>
                <a:latin typeface="Roboto"/>
              </a:rPr>
              <a:t>www.evolved.energy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PH">
                <a:solidFill>
                  <a:srgbClr val="FFFFFF"/>
                </a:solidFill>
                <a:latin typeface="Roboto"/>
              </a:rPr>
              <a:t>page   </a:t>
            </a:r>
            <a:fld id="{E34E6C19-1DD5-47BE-860D-9BDB73912BE3}" type="slidenum">
              <a:rPr lang="en-PH">
                <a:solidFill>
                  <a:srgbClr val="FFFFFF"/>
                </a:solidFill>
                <a:latin typeface="Roboto"/>
              </a:rPr>
              <a:pPr defTabSz="685800"/>
              <a:t>23</a:t>
            </a:fld>
            <a:endParaRPr lang="en-PH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0470" y="1369218"/>
            <a:ext cx="4231530" cy="268267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Necessary to meet the level of granularity relevant for implementers (utilities, business community, regulators, citizens)</a:t>
            </a:r>
          </a:p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Approach is to start with the end-goal and work backwards to understand implications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Understanding policy comes after understanding the physical transition</a:t>
            </a:r>
          </a:p>
        </p:txBody>
      </p:sp>
      <p:pic>
        <p:nvPicPr>
          <p:cNvPr id="2050" name="Picture 2" descr="Image result for backcasting">
            <a:extLst>
              <a:ext uri="{FF2B5EF4-FFF2-40B4-BE49-F238E27FC236}">
                <a16:creationId xmlns:a16="http://schemas.microsoft.com/office/drawing/2014/main" id="{C3163A76-B523-43ED-83F0-ACCB5E86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6" y="1223972"/>
            <a:ext cx="4216938" cy="26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F8EAB-564E-4147-A201-65E4D8FCBB03}"/>
              </a:ext>
            </a:extLst>
          </p:cNvPr>
          <p:cNvSpPr txBox="1"/>
          <p:nvPr/>
        </p:nvSpPr>
        <p:spPr>
          <a:xfrm>
            <a:off x="4964806" y="4658534"/>
            <a:ext cx="3788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Figure source: </a:t>
            </a:r>
            <a:r>
              <a:rPr lang="en-US" sz="900" dirty="0">
                <a:hlinkClick r:id="rId3"/>
              </a:rPr>
              <a:t>https://www.backcastpartners.com/what-is-backcasting/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1620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E650-9639-4046-988F-6FEDC086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Modeling approach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8B0B2-2327-4CCE-8A38-C9257D7F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PH" dirty="0">
                <a:solidFill>
                  <a:srgbClr val="FFFFFF"/>
                </a:solidFill>
                <a:latin typeface="Roboto"/>
              </a:rPr>
              <a:t>www.evolved.energy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FE5EF-1610-41C7-A148-CCA6A014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PH">
                <a:solidFill>
                  <a:srgbClr val="FFFFFF"/>
                </a:solidFill>
                <a:latin typeface="Calibri" panose="020F0502020204030204"/>
              </a:rPr>
              <a:t>page   </a:t>
            </a:r>
            <a:fld id="{E34E6C19-1DD5-47BE-860D-9BDB73912BE3}" type="slidenum">
              <a:rPr lang="en-PH">
                <a:solidFill>
                  <a:srgbClr val="FFFFFF"/>
                </a:solidFill>
                <a:latin typeface="Calibri" panose="020F0502020204030204"/>
              </a:rPr>
              <a:pPr defTabSz="685800"/>
              <a:t>24</a:t>
            </a:fld>
            <a:endParaRPr lang="en-PH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93EE1-5047-43E5-B4CC-CAAFA27D0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Pairing EnergyPATHWAYS and 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27DAF3-73AE-4745-A0D1-BA12BC3A4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r="3342" b="26264"/>
          <a:stretch/>
        </p:blipFill>
        <p:spPr>
          <a:xfrm>
            <a:off x="4906373" y="1027627"/>
            <a:ext cx="2455164" cy="981737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341C6B-3EE3-4CF0-B2A7-319D20F24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31944" r="18451" b="33362"/>
          <a:stretch/>
        </p:blipFill>
        <p:spPr>
          <a:xfrm>
            <a:off x="2026013" y="1035622"/>
            <a:ext cx="2455560" cy="981737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D7FFD-3890-4C68-9E36-423C30A816CF}"/>
              </a:ext>
            </a:extLst>
          </p:cNvPr>
          <p:cNvSpPr/>
          <p:nvPr/>
        </p:nvSpPr>
        <p:spPr>
          <a:xfrm>
            <a:off x="1822973" y="1998760"/>
            <a:ext cx="2880360" cy="1028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200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Scenario analysis tool that is used to develop economy-wide energy demand scenarios</a:t>
            </a:r>
            <a:endParaRPr lang="en-US" sz="1200" b="1" dirty="0">
              <a:solidFill>
                <a:srgbClr val="818285">
                  <a:lumMod val="50000"/>
                </a:srgbClr>
              </a:solidFill>
              <a:latin typeface="Calibri" panose="020F0502020204030204"/>
            </a:endParaRPr>
          </a:p>
          <a:p>
            <a:pPr defTabSz="685800"/>
            <a:endParaRPr lang="en-US" sz="1200" b="1" dirty="0">
              <a:solidFill>
                <a:srgbClr val="818285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28EECD-E24E-42C9-8F75-ACFF903E6AFD}"/>
              </a:ext>
            </a:extLst>
          </p:cNvPr>
          <p:cNvSpPr/>
          <p:nvPr/>
        </p:nvSpPr>
        <p:spPr>
          <a:xfrm>
            <a:off x="4893933" y="2005052"/>
            <a:ext cx="2880360" cy="1028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200" dirty="0">
                <a:solidFill>
                  <a:srgbClr val="458D40"/>
                </a:solidFill>
                <a:latin typeface="Calibri" panose="020F0502020204030204"/>
              </a:rPr>
              <a:t>Optimization tool to develop portfolios of low-carbon technology deployment for electricity generation and balancing, alternative fuel production, and direct air capture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83ABF3-355F-4EE4-B7B3-739E044242A3}"/>
              </a:ext>
            </a:extLst>
          </p:cNvPr>
          <p:cNvSpPr/>
          <p:nvPr/>
        </p:nvSpPr>
        <p:spPr>
          <a:xfrm>
            <a:off x="672254" y="1998760"/>
            <a:ext cx="960120" cy="10287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200" b="1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43980E-B32D-4761-9F88-2508D872AB81}"/>
              </a:ext>
            </a:extLst>
          </p:cNvPr>
          <p:cNvSpPr/>
          <p:nvPr/>
        </p:nvSpPr>
        <p:spPr>
          <a:xfrm>
            <a:off x="672254" y="3102097"/>
            <a:ext cx="960120" cy="14401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200" b="1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03AD0-D162-4297-BA7A-C557862EF843}"/>
              </a:ext>
            </a:extLst>
          </p:cNvPr>
          <p:cNvSpPr/>
          <p:nvPr/>
        </p:nvSpPr>
        <p:spPr>
          <a:xfrm>
            <a:off x="1822973" y="3115532"/>
            <a:ext cx="2880360" cy="1440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225"/>
              </a:spcAft>
              <a:defRPr/>
            </a:pPr>
            <a:r>
              <a:rPr lang="en-US" sz="1200" kern="0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EnergyPATHWAYS (EP) scenario design produces parameters for RIO’s supply-side optimization:</a:t>
            </a:r>
          </a:p>
          <a:p>
            <a:pPr marL="214313" indent="-214313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Demand for fuels (electricity, pipeline gas, diesel, etc.) over time</a:t>
            </a:r>
          </a:p>
          <a:p>
            <a:pPr marL="214313" indent="-214313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Hourly electricity load shape</a:t>
            </a:r>
          </a:p>
          <a:p>
            <a:pPr marL="214313" indent="-214313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818285">
                    <a:lumMod val="50000"/>
                  </a:srgbClr>
                </a:solidFill>
                <a:latin typeface="Calibri" panose="020F0502020204030204"/>
              </a:rPr>
              <a:t>Demand-side equipment cost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A81891-E651-488D-BD0B-D2AD031690F1}"/>
              </a:ext>
            </a:extLst>
          </p:cNvPr>
          <p:cNvSpPr/>
          <p:nvPr/>
        </p:nvSpPr>
        <p:spPr>
          <a:xfrm>
            <a:off x="4893933" y="3115532"/>
            <a:ext cx="2880360" cy="144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225"/>
              </a:spcAft>
              <a:defRPr/>
            </a:pPr>
            <a:r>
              <a:rPr lang="en-US" sz="1200" kern="0" dirty="0">
                <a:solidFill>
                  <a:srgbClr val="458D40"/>
                </a:solidFill>
                <a:latin typeface="Calibri" panose="020F0502020204030204"/>
              </a:rPr>
              <a:t>RIO returns optimized supply-side decisions to EP:</a:t>
            </a:r>
          </a:p>
          <a:p>
            <a:pPr marL="214313" indent="-214313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458D40"/>
                </a:solidFill>
                <a:latin typeface="Calibri" panose="020F0502020204030204"/>
              </a:rPr>
              <a:t>Electricity sector portfolios, including  renewable mix, energy storage capacity &amp; duration, capacity for reliability, transmission investments, etc.</a:t>
            </a:r>
          </a:p>
          <a:p>
            <a:pPr marL="214313" indent="-214313" defTabSz="685800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458D40"/>
                </a:solidFill>
                <a:latin typeface="Calibri" panose="020F0502020204030204"/>
              </a:rPr>
              <a:t>Biomass allocation across fuels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CEB39D9-02B8-476D-B810-BD24937E91CB}"/>
              </a:ext>
            </a:extLst>
          </p:cNvPr>
          <p:cNvSpPr/>
          <p:nvPr/>
        </p:nvSpPr>
        <p:spPr>
          <a:xfrm>
            <a:off x="4660759" y="3687655"/>
            <a:ext cx="274320" cy="2057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BC02C6C-5ABA-4673-8076-A4449DE939BA}"/>
              </a:ext>
            </a:extLst>
          </p:cNvPr>
          <p:cNvSpPr/>
          <p:nvPr/>
        </p:nvSpPr>
        <p:spPr>
          <a:xfrm rot="10800000">
            <a:off x="4659330" y="3959236"/>
            <a:ext cx="274320" cy="20574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437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C450-C8C4-4A36-96E2-ECE4826C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RIO decisions variables and outputs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68749-E3FD-41CC-BD87-72B6BA4B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25</a:t>
            </a:fld>
            <a:endParaRPr lang="en-P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6316E-E460-493F-BBFD-C2937D6205AE}"/>
              </a:ext>
            </a:extLst>
          </p:cNvPr>
          <p:cNvSpPr/>
          <p:nvPr/>
        </p:nvSpPr>
        <p:spPr>
          <a:xfrm>
            <a:off x="256489" y="948831"/>
            <a:ext cx="1025864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BC9004-20F0-4BDD-AEDB-EB1FF61AB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85622"/>
              </p:ext>
            </p:extLst>
          </p:nvPr>
        </p:nvGraphicFramePr>
        <p:xfrm>
          <a:off x="533566" y="713984"/>
          <a:ext cx="2673986" cy="41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E61D60-790C-40C9-94A6-B44454D09BE5}"/>
              </a:ext>
            </a:extLst>
          </p:cNvPr>
          <p:cNvGraphicFramePr>
            <a:graphicFrameLocks noGrp="1"/>
          </p:cNvGraphicFramePr>
          <p:nvPr/>
        </p:nvGraphicFramePr>
        <p:xfrm>
          <a:off x="3309210" y="803233"/>
          <a:ext cx="5262194" cy="1082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306402710"/>
                    </a:ext>
                  </a:extLst>
                </a:gridCol>
                <a:gridCol w="2468194">
                  <a:extLst>
                    <a:ext uri="{9D8B030D-6E8A-4147-A177-3AD203B41FA5}">
                      <a16:colId xmlns:a16="http://schemas.microsoft.com/office/drawing/2014/main" val="23381914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4893504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997270809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Decision Variables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Key Results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865037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Generator Dispatch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Hourly Dispatch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2544062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Transmission Flows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Transmission Flows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8998170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Operating Reserves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Market Prices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6638376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Curtailment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Curtailment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860618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Load Flexibility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36751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F76D441-A65E-46DC-AEDA-F3DF930674D1}"/>
              </a:ext>
            </a:extLst>
          </p:cNvPr>
          <p:cNvGraphicFramePr>
            <a:graphicFrameLocks noGrp="1"/>
          </p:cNvGraphicFramePr>
          <p:nvPr/>
        </p:nvGraphicFramePr>
        <p:xfrm>
          <a:off x="3309210" y="2422888"/>
          <a:ext cx="5262194" cy="749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306402710"/>
                    </a:ext>
                  </a:extLst>
                </a:gridCol>
                <a:gridCol w="2468194">
                  <a:extLst>
                    <a:ext uri="{9D8B030D-6E8A-4147-A177-3AD203B41FA5}">
                      <a16:colId xmlns:a16="http://schemas.microsoft.com/office/drawing/2014/main" val="23381914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4893504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997270809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Decision Variables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Key Results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865037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Fuel Energy Balance and Storage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Daily Electricity Balances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5155659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Long Duration Electricity Storage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Daily Fuel Balances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3888439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Dual Fuel Generator Blends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598384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2AFE0E9-8649-4A2D-AF4F-362B85E4D82B}"/>
              </a:ext>
            </a:extLst>
          </p:cNvPr>
          <p:cNvGraphicFramePr>
            <a:graphicFrameLocks noGrp="1"/>
          </p:cNvGraphicFramePr>
          <p:nvPr/>
        </p:nvGraphicFramePr>
        <p:xfrm>
          <a:off x="3309209" y="3639181"/>
          <a:ext cx="5262194" cy="12493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306402710"/>
                    </a:ext>
                  </a:extLst>
                </a:gridCol>
                <a:gridCol w="2468194">
                  <a:extLst>
                    <a:ext uri="{9D8B030D-6E8A-4147-A177-3AD203B41FA5}">
                      <a16:colId xmlns:a16="http://schemas.microsoft.com/office/drawing/2014/main" val="23381914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4893504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997270809"/>
                    </a:ext>
                  </a:extLst>
                </a:gridCol>
              </a:tblGrid>
              <a:tr h="252638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Decision Variables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Key Results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865037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Emissions from Operations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 Annual Emissions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8553468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RPS Supply and Demand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RPS Composition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25000439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Capacity Build, Retirement &amp; Repower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Incremental Build, Retirement, &amp; Repower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25978291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Thermal Capacity Factors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9570882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Annual Average Market Prices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5084971"/>
                  </a:ext>
                </a:extLst>
              </a:tr>
              <a:tr h="162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Marginal Cost of Fuel Supply</a:t>
                      </a:r>
                      <a:endParaRPr lang="en-US" sz="10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6551268"/>
                  </a:ext>
                </a:extLst>
              </a:tr>
            </a:tbl>
          </a:graphicData>
        </a:graphic>
      </p:graphicFrame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8100E61-87D0-442A-A2EC-15C5A894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/>
          <a:p>
            <a:pPr lvl="0">
              <a:defRPr/>
            </a:pPr>
            <a:r>
              <a:rPr lang="en-PH" dirty="0">
                <a:solidFill>
                  <a:srgbClr val="FFFFFF"/>
                </a:solidFill>
                <a:latin typeface="Roboto"/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259144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33813B2-EE7C-4980-9AB1-7ED48A6B8B3E}"/>
              </a:ext>
            </a:extLst>
          </p:cNvPr>
          <p:cNvCxnSpPr>
            <a:cxnSpLocks/>
          </p:cNvCxnSpPr>
          <p:nvPr/>
        </p:nvCxnSpPr>
        <p:spPr>
          <a:xfrm>
            <a:off x="960756" y="1556093"/>
            <a:ext cx="73863" cy="1703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FD21C4C-87F4-46F1-8E88-100F7640DB29}"/>
              </a:ext>
            </a:extLst>
          </p:cNvPr>
          <p:cNvCxnSpPr>
            <a:cxnSpLocks/>
          </p:cNvCxnSpPr>
          <p:nvPr/>
        </p:nvCxnSpPr>
        <p:spPr>
          <a:xfrm flipH="1">
            <a:off x="252243" y="1541804"/>
            <a:ext cx="92991" cy="1918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15AA5BBD-55C5-45FF-A06B-261C507BA483}"/>
              </a:ext>
            </a:extLst>
          </p:cNvPr>
          <p:cNvSpPr/>
          <p:nvPr/>
        </p:nvSpPr>
        <p:spPr>
          <a:xfrm>
            <a:off x="2045971" y="2016276"/>
            <a:ext cx="822960" cy="1852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71031A8-0DC6-4897-8AC4-8ED9C8E14091}"/>
              </a:ext>
            </a:extLst>
          </p:cNvPr>
          <p:cNvSpPr/>
          <p:nvPr/>
        </p:nvSpPr>
        <p:spPr>
          <a:xfrm>
            <a:off x="237599" y="1743255"/>
            <a:ext cx="822960" cy="3003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7C450-C8C4-4A36-96E2-ECE4826C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RIO considers investments and operations to find the least-cost, reliable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68749-E3FD-41CC-BD87-72B6BA4B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26</a:t>
            </a:fld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4D984-16A3-4E11-9B56-9A9DA795D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Operations and investment decisions are co-optimized across the study period to find the optimal portfolio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4FD91-2F84-46F8-9A9C-1AFC4E738E1D}"/>
              </a:ext>
            </a:extLst>
          </p:cNvPr>
          <p:cNvSpPr/>
          <p:nvPr/>
        </p:nvSpPr>
        <p:spPr>
          <a:xfrm>
            <a:off x="376356" y="1803099"/>
            <a:ext cx="548640" cy="15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39145-4E26-4DBE-B213-051C667BB03D}"/>
              </a:ext>
            </a:extLst>
          </p:cNvPr>
          <p:cNvSpPr/>
          <p:nvPr/>
        </p:nvSpPr>
        <p:spPr>
          <a:xfrm>
            <a:off x="376356" y="1961916"/>
            <a:ext cx="548640" cy="158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C3C09-C4C3-4C89-A70A-C37FF6B48858}"/>
              </a:ext>
            </a:extLst>
          </p:cNvPr>
          <p:cNvSpPr/>
          <p:nvPr/>
        </p:nvSpPr>
        <p:spPr>
          <a:xfrm>
            <a:off x="376356" y="2120733"/>
            <a:ext cx="548640" cy="15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D5B8B-B0D6-4E98-90A7-3FF698638689}"/>
              </a:ext>
            </a:extLst>
          </p:cNvPr>
          <p:cNvSpPr/>
          <p:nvPr/>
        </p:nvSpPr>
        <p:spPr>
          <a:xfrm>
            <a:off x="376356" y="2279550"/>
            <a:ext cx="548640" cy="1588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94D3E-9FF1-47E3-B644-37147353D848}"/>
              </a:ext>
            </a:extLst>
          </p:cNvPr>
          <p:cNvSpPr/>
          <p:nvPr/>
        </p:nvSpPr>
        <p:spPr>
          <a:xfrm>
            <a:off x="376356" y="2438367"/>
            <a:ext cx="548640" cy="158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597F31-4242-4349-BF71-B0CA59C6B297}"/>
              </a:ext>
            </a:extLst>
          </p:cNvPr>
          <p:cNvSpPr/>
          <p:nvPr/>
        </p:nvSpPr>
        <p:spPr>
          <a:xfrm>
            <a:off x="376356" y="2597185"/>
            <a:ext cx="548640" cy="1588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B15CA-4277-46A6-9596-B20A1FD8B7F2}"/>
              </a:ext>
            </a:extLst>
          </p:cNvPr>
          <p:cNvSpPr/>
          <p:nvPr/>
        </p:nvSpPr>
        <p:spPr>
          <a:xfrm>
            <a:off x="376356" y="2756001"/>
            <a:ext cx="548640" cy="158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A02D66-337C-4D12-9771-4A48D87E2573}"/>
              </a:ext>
            </a:extLst>
          </p:cNvPr>
          <p:cNvSpPr/>
          <p:nvPr/>
        </p:nvSpPr>
        <p:spPr>
          <a:xfrm>
            <a:off x="376356" y="2914819"/>
            <a:ext cx="548640" cy="158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D1BA06-080C-4E19-AFD8-CA908AF0B215}"/>
              </a:ext>
            </a:extLst>
          </p:cNvPr>
          <p:cNvSpPr/>
          <p:nvPr/>
        </p:nvSpPr>
        <p:spPr>
          <a:xfrm>
            <a:off x="376356" y="3073637"/>
            <a:ext cx="548640" cy="1588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90694-A111-474C-AD8C-005746BD5597}"/>
              </a:ext>
            </a:extLst>
          </p:cNvPr>
          <p:cNvSpPr/>
          <p:nvPr/>
        </p:nvSpPr>
        <p:spPr>
          <a:xfrm>
            <a:off x="376356" y="3236060"/>
            <a:ext cx="548640" cy="15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750B1A-0CDD-4CC4-B3AC-073162331CB5}"/>
              </a:ext>
            </a:extLst>
          </p:cNvPr>
          <p:cNvSpPr/>
          <p:nvPr/>
        </p:nvSpPr>
        <p:spPr>
          <a:xfrm>
            <a:off x="376356" y="3394877"/>
            <a:ext cx="548640" cy="158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EFE59-0FA7-4B6E-92A6-BC7A43CD4B4B}"/>
              </a:ext>
            </a:extLst>
          </p:cNvPr>
          <p:cNvSpPr/>
          <p:nvPr/>
        </p:nvSpPr>
        <p:spPr>
          <a:xfrm>
            <a:off x="376356" y="3553694"/>
            <a:ext cx="548640" cy="1588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1EEFB3-536C-40F6-8884-24416981A2C0}"/>
              </a:ext>
            </a:extLst>
          </p:cNvPr>
          <p:cNvSpPr/>
          <p:nvPr/>
        </p:nvSpPr>
        <p:spPr>
          <a:xfrm>
            <a:off x="376356" y="3712511"/>
            <a:ext cx="548640" cy="1588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734D48-D93F-4334-B329-1C9962C4AD71}"/>
              </a:ext>
            </a:extLst>
          </p:cNvPr>
          <p:cNvSpPr/>
          <p:nvPr/>
        </p:nvSpPr>
        <p:spPr>
          <a:xfrm>
            <a:off x="2158469" y="2179904"/>
            <a:ext cx="548640" cy="158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DFD27C-C25F-4981-A4DE-F3EBBD43BF03}"/>
              </a:ext>
            </a:extLst>
          </p:cNvPr>
          <p:cNvSpPr/>
          <p:nvPr/>
        </p:nvSpPr>
        <p:spPr>
          <a:xfrm>
            <a:off x="2158469" y="2418129"/>
            <a:ext cx="548640" cy="158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D2EC0-C212-4C61-BD21-B9212F505BA8}"/>
              </a:ext>
            </a:extLst>
          </p:cNvPr>
          <p:cNvSpPr/>
          <p:nvPr/>
        </p:nvSpPr>
        <p:spPr>
          <a:xfrm>
            <a:off x="2158469" y="2656355"/>
            <a:ext cx="548640" cy="1588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2A8754-6AA1-4429-ACAD-6A2B5D17E9AE}"/>
              </a:ext>
            </a:extLst>
          </p:cNvPr>
          <p:cNvSpPr/>
          <p:nvPr/>
        </p:nvSpPr>
        <p:spPr>
          <a:xfrm>
            <a:off x="2158469" y="2894580"/>
            <a:ext cx="548640" cy="158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C5287A-578F-42B0-AAFF-5435C0B35C1C}"/>
              </a:ext>
            </a:extLst>
          </p:cNvPr>
          <p:cNvSpPr/>
          <p:nvPr/>
        </p:nvSpPr>
        <p:spPr>
          <a:xfrm>
            <a:off x="2158469" y="3132806"/>
            <a:ext cx="548640" cy="1588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D034F6-BB90-4DD3-B577-185735CBE3EF}"/>
              </a:ext>
            </a:extLst>
          </p:cNvPr>
          <p:cNvCxnSpPr>
            <a:cxnSpLocks/>
            <a:stCxn id="28" idx="1"/>
            <a:endCxn id="17" idx="3"/>
          </p:cNvCxnSpPr>
          <p:nvPr/>
        </p:nvCxnSpPr>
        <p:spPr>
          <a:xfrm flipH="1">
            <a:off x="924996" y="3212214"/>
            <a:ext cx="1233473" cy="420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3C0F59-36A7-4531-9750-7CF7E8C973E1}"/>
              </a:ext>
            </a:extLst>
          </p:cNvPr>
          <p:cNvCxnSpPr>
            <a:cxnSpLocks/>
            <a:stCxn id="27" idx="1"/>
            <a:endCxn id="13" idx="3"/>
          </p:cNvCxnSpPr>
          <p:nvPr/>
        </p:nvCxnSpPr>
        <p:spPr>
          <a:xfrm flipH="1">
            <a:off x="924996" y="2973989"/>
            <a:ext cx="1233473" cy="20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1F39BB-15BD-4EE7-AA42-4DAE2D0F352E}"/>
              </a:ext>
            </a:extLst>
          </p:cNvPr>
          <p:cNvCxnSpPr>
            <a:stCxn id="24" idx="1"/>
            <a:endCxn id="15" idx="3"/>
          </p:cNvCxnSpPr>
          <p:nvPr/>
        </p:nvCxnSpPr>
        <p:spPr>
          <a:xfrm flipH="1">
            <a:off x="924996" y="2259312"/>
            <a:ext cx="1233473" cy="105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524AA79-5DF2-498A-B773-5E668469E27D}"/>
              </a:ext>
            </a:extLst>
          </p:cNvPr>
          <p:cNvCxnSpPr>
            <a:stCxn id="24" idx="1"/>
            <a:endCxn id="8" idx="3"/>
          </p:cNvCxnSpPr>
          <p:nvPr/>
        </p:nvCxnSpPr>
        <p:spPr>
          <a:xfrm flipH="1" flipV="1">
            <a:off x="924996" y="2200141"/>
            <a:ext cx="1233473" cy="5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5EDCDA-4389-40AD-B751-E22137EBBD64}"/>
              </a:ext>
            </a:extLst>
          </p:cNvPr>
          <p:cNvCxnSpPr>
            <a:stCxn id="25" idx="1"/>
            <a:endCxn id="10" idx="3"/>
          </p:cNvCxnSpPr>
          <p:nvPr/>
        </p:nvCxnSpPr>
        <p:spPr>
          <a:xfrm flipH="1">
            <a:off x="924996" y="2497538"/>
            <a:ext cx="1233473" cy="2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D19DD3-B5A2-42E3-8C81-AEC9EB3D31B4}"/>
              </a:ext>
            </a:extLst>
          </p:cNvPr>
          <p:cNvCxnSpPr>
            <a:stCxn id="26" idx="1"/>
            <a:endCxn id="9" idx="3"/>
          </p:cNvCxnSpPr>
          <p:nvPr/>
        </p:nvCxnSpPr>
        <p:spPr>
          <a:xfrm flipH="1" flipV="1">
            <a:off x="924996" y="2358958"/>
            <a:ext cx="1233473" cy="376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803D77-E6FA-42D3-BA8F-15F570791FF9}"/>
              </a:ext>
            </a:extLst>
          </p:cNvPr>
          <p:cNvCxnSpPr>
            <a:stCxn id="25" idx="1"/>
            <a:endCxn id="12" idx="3"/>
          </p:cNvCxnSpPr>
          <p:nvPr/>
        </p:nvCxnSpPr>
        <p:spPr>
          <a:xfrm flipH="1">
            <a:off x="924996" y="2497538"/>
            <a:ext cx="1233473" cy="33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ABA1BA-11E8-487D-B53B-8DCA28C25101}"/>
              </a:ext>
            </a:extLst>
          </p:cNvPr>
          <p:cNvCxnSpPr>
            <a:cxnSpLocks/>
            <a:stCxn id="24" idx="1"/>
            <a:endCxn id="6" idx="3"/>
          </p:cNvCxnSpPr>
          <p:nvPr/>
        </p:nvCxnSpPr>
        <p:spPr>
          <a:xfrm flipH="1" flipV="1">
            <a:off x="924996" y="1882507"/>
            <a:ext cx="1233473" cy="376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2F8572D-DE0B-4CDC-95FB-14414705C1BB}"/>
              </a:ext>
            </a:extLst>
          </p:cNvPr>
          <p:cNvCxnSpPr>
            <a:cxnSpLocks/>
            <a:stCxn id="25" idx="1"/>
            <a:endCxn id="7" idx="3"/>
          </p:cNvCxnSpPr>
          <p:nvPr/>
        </p:nvCxnSpPr>
        <p:spPr>
          <a:xfrm flipH="1" flipV="1">
            <a:off x="924996" y="2041325"/>
            <a:ext cx="1233473" cy="45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349F67A-05F9-47CA-A8C9-A4028D63D7D6}"/>
              </a:ext>
            </a:extLst>
          </p:cNvPr>
          <p:cNvSpPr/>
          <p:nvPr/>
        </p:nvSpPr>
        <p:spPr>
          <a:xfrm>
            <a:off x="960756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B108EF-0536-4CAA-ACA7-258BAE974EFF}"/>
              </a:ext>
            </a:extLst>
          </p:cNvPr>
          <p:cNvSpPr/>
          <p:nvPr/>
        </p:nvSpPr>
        <p:spPr>
          <a:xfrm>
            <a:off x="345233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B09E6B-F9A0-4620-90FA-27DFB5E72917}"/>
              </a:ext>
            </a:extLst>
          </p:cNvPr>
          <p:cNvSpPr/>
          <p:nvPr/>
        </p:nvSpPr>
        <p:spPr>
          <a:xfrm>
            <a:off x="1577813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B7B9F4-88A6-4A53-8C8C-DDC3AFD87A70}"/>
              </a:ext>
            </a:extLst>
          </p:cNvPr>
          <p:cNvSpPr/>
          <p:nvPr/>
        </p:nvSpPr>
        <p:spPr>
          <a:xfrm>
            <a:off x="2191967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BAE1F84-2761-42D6-860F-1654965CE434}"/>
              </a:ext>
            </a:extLst>
          </p:cNvPr>
          <p:cNvSpPr/>
          <p:nvPr/>
        </p:nvSpPr>
        <p:spPr>
          <a:xfrm>
            <a:off x="2806121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B51082-E52B-4965-942F-E4BED17A017B}"/>
              </a:ext>
            </a:extLst>
          </p:cNvPr>
          <p:cNvSpPr/>
          <p:nvPr/>
        </p:nvSpPr>
        <p:spPr>
          <a:xfrm>
            <a:off x="3420275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E7F395-28D1-49AD-A7E9-D3C4292D02DE}"/>
              </a:ext>
            </a:extLst>
          </p:cNvPr>
          <p:cNvSpPr/>
          <p:nvPr/>
        </p:nvSpPr>
        <p:spPr>
          <a:xfrm>
            <a:off x="6497177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38A883-4594-4696-A9BF-925F86CF168A}"/>
              </a:ext>
            </a:extLst>
          </p:cNvPr>
          <p:cNvSpPr/>
          <p:nvPr/>
        </p:nvSpPr>
        <p:spPr>
          <a:xfrm>
            <a:off x="7114397" y="1274588"/>
            <a:ext cx="617220" cy="2743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AEE1CC-BAEF-4D37-B6A8-741630DD6E7E}"/>
              </a:ext>
            </a:extLst>
          </p:cNvPr>
          <p:cNvSpPr txBox="1"/>
          <p:nvPr/>
        </p:nvSpPr>
        <p:spPr>
          <a:xfrm>
            <a:off x="404302" y="126480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1A386-3AE3-4C02-A8B1-DCD4D0DB94E9}"/>
              </a:ext>
            </a:extLst>
          </p:cNvPr>
          <p:cNvSpPr txBox="1"/>
          <p:nvPr/>
        </p:nvSpPr>
        <p:spPr>
          <a:xfrm>
            <a:off x="7178228" y="126480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2050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FA8279-BE7A-46C7-AAE8-155C366C1679}"/>
              </a:ext>
            </a:extLst>
          </p:cNvPr>
          <p:cNvSpPr txBox="1"/>
          <p:nvPr/>
        </p:nvSpPr>
        <p:spPr>
          <a:xfrm>
            <a:off x="4130485" y="1188509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kern="2400" spc="450" dirty="0">
                <a:solidFill>
                  <a:schemeClr val="tx1">
                    <a:lumMod val="50000"/>
                  </a:schemeClr>
                </a:solidFill>
              </a:rPr>
              <a:t> . . . . . . . .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6B8D537-A2D4-4D49-A9ED-A6492DACBCF9}"/>
              </a:ext>
            </a:extLst>
          </p:cNvPr>
          <p:cNvCxnSpPr>
            <a:cxnSpLocks/>
            <a:stCxn id="27" idx="1"/>
            <a:endCxn id="16" idx="3"/>
          </p:cNvCxnSpPr>
          <p:nvPr/>
        </p:nvCxnSpPr>
        <p:spPr>
          <a:xfrm flipH="1">
            <a:off x="924996" y="2973989"/>
            <a:ext cx="1233473" cy="50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4973A590-640D-44C2-AD0B-832637D84539}"/>
              </a:ext>
            </a:extLst>
          </p:cNvPr>
          <p:cNvSpPr txBox="1"/>
          <p:nvPr/>
        </p:nvSpPr>
        <p:spPr>
          <a:xfrm rot="5400000">
            <a:off x="229854" y="4040869"/>
            <a:ext cx="95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chemeClr val="tx1">
                    <a:lumMod val="50000"/>
                  </a:schemeClr>
                </a:solidFill>
              </a:rPr>
              <a:t> . . . 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72321E8-E861-43B3-9D77-B0907583B668}"/>
              </a:ext>
            </a:extLst>
          </p:cNvPr>
          <p:cNvCxnSpPr>
            <a:cxnSpLocks/>
            <a:stCxn id="26" idx="1"/>
            <a:endCxn id="18" idx="3"/>
          </p:cNvCxnSpPr>
          <p:nvPr/>
        </p:nvCxnSpPr>
        <p:spPr>
          <a:xfrm flipH="1">
            <a:off x="924996" y="2735763"/>
            <a:ext cx="1233473" cy="105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1C53B67-684A-4831-B0F6-40E36CEBAD87}"/>
              </a:ext>
            </a:extLst>
          </p:cNvPr>
          <p:cNvSpPr txBox="1"/>
          <p:nvPr/>
        </p:nvSpPr>
        <p:spPr>
          <a:xfrm>
            <a:off x="243507" y="4469593"/>
            <a:ext cx="8178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365 Days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CD190E-D158-4F8F-9266-BE01327139D5}"/>
              </a:ext>
            </a:extLst>
          </p:cNvPr>
          <p:cNvSpPr txBox="1"/>
          <p:nvPr/>
        </p:nvSpPr>
        <p:spPr>
          <a:xfrm>
            <a:off x="2091899" y="3370573"/>
            <a:ext cx="7713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40-60</a:t>
            </a:r>
          </a:p>
          <a:p>
            <a:pPr algn="ctr"/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Samples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5B73C28-855A-49AC-A582-65225A6E4729}"/>
              </a:ext>
            </a:extLst>
          </p:cNvPr>
          <p:cNvCxnSpPr>
            <a:cxnSpLocks/>
          </p:cNvCxnSpPr>
          <p:nvPr/>
        </p:nvCxnSpPr>
        <p:spPr>
          <a:xfrm flipV="1">
            <a:off x="2706787" y="2031088"/>
            <a:ext cx="1755278" cy="14400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600A66-E982-4B80-959C-EBD9A8C87534}"/>
              </a:ext>
            </a:extLst>
          </p:cNvPr>
          <p:cNvCxnSpPr>
            <a:cxnSpLocks/>
          </p:cNvCxnSpPr>
          <p:nvPr/>
        </p:nvCxnSpPr>
        <p:spPr>
          <a:xfrm>
            <a:off x="2713184" y="2341194"/>
            <a:ext cx="1748881" cy="247640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63E770A-B426-4A6D-A3B3-E1DB25DA77E2}"/>
              </a:ext>
            </a:extLst>
          </p:cNvPr>
          <p:cNvSpPr txBox="1"/>
          <p:nvPr/>
        </p:nvSpPr>
        <p:spPr>
          <a:xfrm>
            <a:off x="286573" y="1052910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Year Timesteps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E11E536-8DCB-44DF-8480-FB5AE1E8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65" y="2153832"/>
            <a:ext cx="3692311" cy="264090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BC5ADED7-7961-4EBA-9E4A-298B40FD1131}"/>
              </a:ext>
            </a:extLst>
          </p:cNvPr>
          <p:cNvSpPr txBox="1"/>
          <p:nvPr/>
        </p:nvSpPr>
        <p:spPr>
          <a:xfrm>
            <a:off x="5674015" y="2008228"/>
            <a:ext cx="16912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tx1">
                    <a:lumMod val="50000"/>
                  </a:schemeClr>
                </a:solidFill>
              </a:rPr>
              <a:t>24 Hour Dispatch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3049691-2742-443A-B1A7-ACA91B175453}"/>
              </a:ext>
            </a:extLst>
          </p:cNvPr>
          <p:cNvSpPr txBox="1"/>
          <p:nvPr/>
        </p:nvSpPr>
        <p:spPr>
          <a:xfrm>
            <a:off x="6313934" y="463117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Hour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A6744A-80CC-492A-87E9-1753C8F5DF03}"/>
              </a:ext>
            </a:extLst>
          </p:cNvPr>
          <p:cNvSpPr/>
          <p:nvPr/>
        </p:nvSpPr>
        <p:spPr>
          <a:xfrm>
            <a:off x="4462065" y="2031089"/>
            <a:ext cx="3756939" cy="278651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883F4E4-6BF5-41E4-834F-087EE01A639F}"/>
              </a:ext>
            </a:extLst>
          </p:cNvPr>
          <p:cNvCxnSpPr>
            <a:cxnSpLocks/>
          </p:cNvCxnSpPr>
          <p:nvPr/>
        </p:nvCxnSpPr>
        <p:spPr>
          <a:xfrm flipH="1">
            <a:off x="347992" y="2085979"/>
            <a:ext cx="104845" cy="96398"/>
          </a:xfrm>
          <a:prstGeom prst="curvedConnector3">
            <a:avLst>
              <a:gd name="adj1" fmla="val 3878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49">
            <a:extLst>
              <a:ext uri="{FF2B5EF4-FFF2-40B4-BE49-F238E27FC236}">
                <a16:creationId xmlns:a16="http://schemas.microsoft.com/office/drawing/2014/main" id="{D6D6984D-450D-4C26-9EDF-33E495B2212F}"/>
              </a:ext>
            </a:extLst>
          </p:cNvPr>
          <p:cNvCxnSpPr>
            <a:cxnSpLocks/>
          </p:cNvCxnSpPr>
          <p:nvPr/>
        </p:nvCxnSpPr>
        <p:spPr>
          <a:xfrm flipH="1">
            <a:off x="352000" y="2244796"/>
            <a:ext cx="104845" cy="96398"/>
          </a:xfrm>
          <a:prstGeom prst="curvedConnector3">
            <a:avLst>
              <a:gd name="adj1" fmla="val 38780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oter Placeholder 2">
            <a:extLst>
              <a:ext uri="{FF2B5EF4-FFF2-40B4-BE49-F238E27FC236}">
                <a16:creationId xmlns:a16="http://schemas.microsoft.com/office/drawing/2014/main" id="{7EA79523-53A8-4A05-9EF1-103017AB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/>
          <a:p>
            <a:pPr lvl="0">
              <a:defRPr/>
            </a:pPr>
            <a:r>
              <a:rPr lang="en-PH" dirty="0">
                <a:solidFill>
                  <a:srgbClr val="FFFFFF"/>
                </a:solidFill>
                <a:latin typeface="Roboto"/>
              </a:rPr>
              <a:t>www.evolved.energy</a:t>
            </a:r>
          </a:p>
        </p:txBody>
      </p:sp>
      <p:cxnSp>
        <p:nvCxnSpPr>
          <p:cNvPr id="62" name="Straight Arrow Connector 49">
            <a:extLst>
              <a:ext uri="{FF2B5EF4-FFF2-40B4-BE49-F238E27FC236}">
                <a16:creationId xmlns:a16="http://schemas.microsoft.com/office/drawing/2014/main" id="{F057CA1E-A1F4-491B-94CE-9574186DBEFD}"/>
              </a:ext>
            </a:extLst>
          </p:cNvPr>
          <p:cNvCxnSpPr>
            <a:cxnSpLocks/>
          </p:cNvCxnSpPr>
          <p:nvPr/>
        </p:nvCxnSpPr>
        <p:spPr>
          <a:xfrm flipV="1">
            <a:off x="2664446" y="1217997"/>
            <a:ext cx="305544" cy="137160"/>
          </a:xfrm>
          <a:prstGeom prst="curvedConnector4">
            <a:avLst>
              <a:gd name="adj1" fmla="val -23448"/>
              <a:gd name="adj2" fmla="val 2666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49">
            <a:extLst>
              <a:ext uri="{FF2B5EF4-FFF2-40B4-BE49-F238E27FC236}">
                <a16:creationId xmlns:a16="http://schemas.microsoft.com/office/drawing/2014/main" id="{98145415-EB5D-45D2-805E-EE2B7AF56565}"/>
              </a:ext>
            </a:extLst>
          </p:cNvPr>
          <p:cNvCxnSpPr>
            <a:cxnSpLocks/>
          </p:cNvCxnSpPr>
          <p:nvPr/>
        </p:nvCxnSpPr>
        <p:spPr>
          <a:xfrm flipV="1">
            <a:off x="2004935" y="1248226"/>
            <a:ext cx="305544" cy="137160"/>
          </a:xfrm>
          <a:prstGeom prst="curvedConnector4">
            <a:avLst>
              <a:gd name="adj1" fmla="val -23448"/>
              <a:gd name="adj2" fmla="val 2666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2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2BB0-3C68-40B7-B2A4-8D963196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Marginal system cost of different final-energy types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24FF7-B785-4078-9B4A-E61F31E6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DF9C3-3CF7-416E-BD03-5463F69C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27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8E809-EA1E-47CC-B21C-656CF723F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Incremental cost of consuming one more MMBtu in a net-zero energy system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3F9510-0994-48B4-A46C-7CDBC2FAA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54236"/>
              </p:ext>
            </p:extLst>
          </p:nvPr>
        </p:nvGraphicFramePr>
        <p:xfrm>
          <a:off x="607979" y="1166939"/>
          <a:ext cx="795722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43">
                  <a:extLst>
                    <a:ext uri="{9D8B030D-6E8A-4147-A177-3AD203B41FA5}">
                      <a16:colId xmlns:a16="http://schemas.microsoft.com/office/drawing/2014/main" val="3167332014"/>
                    </a:ext>
                  </a:extLst>
                </a:gridCol>
                <a:gridCol w="2000448">
                  <a:extLst>
                    <a:ext uri="{9D8B030D-6E8A-4147-A177-3AD203B41FA5}">
                      <a16:colId xmlns:a16="http://schemas.microsoft.com/office/drawing/2014/main" val="1920598573"/>
                    </a:ext>
                  </a:extLst>
                </a:gridCol>
                <a:gridCol w="1930664">
                  <a:extLst>
                    <a:ext uri="{9D8B030D-6E8A-4147-A177-3AD203B41FA5}">
                      <a16:colId xmlns:a16="http://schemas.microsoft.com/office/drawing/2014/main" val="251328227"/>
                    </a:ext>
                  </a:extLst>
                </a:gridCol>
                <a:gridCol w="2682771">
                  <a:extLst>
                    <a:ext uri="{9D8B030D-6E8A-4147-A177-3AD203B41FA5}">
                      <a16:colId xmlns:a16="http://schemas.microsoft.com/office/drawing/2014/main" val="1332865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Fuel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2020 marginal system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2050 marginal system cost (net-zero)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0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Liquid fuels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$18/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$35/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Higher refined product cost and higher fuel carbon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2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Pipeline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$3.5/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$15/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Low cost and lower carbon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11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$7/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$14/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MMbtu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Electricity becomes relatively more competitive + highly efficient as a final energy type for mobility and low-temperature heating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8498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C77008-A06B-4B8C-84E4-9F034EC7747B}"/>
              </a:ext>
            </a:extLst>
          </p:cNvPr>
          <p:cNvSpPr txBox="1"/>
          <p:nvPr/>
        </p:nvSpPr>
        <p:spPr>
          <a:xfrm>
            <a:off x="3313528" y="2325794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+$17/</a:t>
            </a:r>
            <a:r>
              <a:rPr lang="en-US" sz="1600" dirty="0" err="1">
                <a:solidFill>
                  <a:schemeClr val="accent5"/>
                </a:solidFill>
              </a:rPr>
              <a:t>MMbtu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4E3BE-5311-4EA0-B753-6EEE50F1A23A}"/>
              </a:ext>
            </a:extLst>
          </p:cNvPr>
          <p:cNvSpPr txBox="1"/>
          <p:nvPr/>
        </p:nvSpPr>
        <p:spPr>
          <a:xfrm>
            <a:off x="3254176" y="3048128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+$12/</a:t>
            </a:r>
            <a:r>
              <a:rPr lang="en-US" sz="1600" dirty="0" err="1">
                <a:solidFill>
                  <a:schemeClr val="accent5"/>
                </a:solidFill>
              </a:rPr>
              <a:t>MMbtu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50106-EFC6-407F-8CEB-027DD81A0A29}"/>
              </a:ext>
            </a:extLst>
          </p:cNvPr>
          <p:cNvSpPr txBox="1"/>
          <p:nvPr/>
        </p:nvSpPr>
        <p:spPr>
          <a:xfrm>
            <a:off x="3254176" y="3887899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+$7/</a:t>
            </a:r>
            <a:r>
              <a:rPr lang="en-US" sz="1600" dirty="0" err="1">
                <a:solidFill>
                  <a:schemeClr val="accent5"/>
                </a:solidFill>
              </a:rPr>
              <a:t>MMbtu</a:t>
            </a:r>
            <a:endParaRPr lang="en-US" sz="1600" dirty="0">
              <a:solidFill>
                <a:schemeClr val="accent5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57230C-6606-4BC4-819D-F9E600270E5B}"/>
              </a:ext>
            </a:extLst>
          </p:cNvPr>
          <p:cNvCxnSpPr/>
          <p:nvPr/>
        </p:nvCxnSpPr>
        <p:spPr>
          <a:xfrm>
            <a:off x="3589200" y="2664348"/>
            <a:ext cx="548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316111-9040-4D82-B75C-73A8FEAA8C9D}"/>
              </a:ext>
            </a:extLst>
          </p:cNvPr>
          <p:cNvCxnSpPr/>
          <p:nvPr/>
        </p:nvCxnSpPr>
        <p:spPr>
          <a:xfrm>
            <a:off x="3634326" y="4226453"/>
            <a:ext cx="548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D5FBE3-490A-4987-B882-3178E79AE238}"/>
              </a:ext>
            </a:extLst>
          </p:cNvPr>
          <p:cNvCxnSpPr/>
          <p:nvPr/>
        </p:nvCxnSpPr>
        <p:spPr>
          <a:xfrm>
            <a:off x="3600755" y="3367893"/>
            <a:ext cx="548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45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804C-4959-4F63-B2D7-085CC20D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Electricity demand after high electrification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31BC-78FE-4135-9169-A02FEBA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C979-D1EC-469F-A4AA-6B4B236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28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2C02-EE16-42E6-855D-04B7E03EB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B44B98-6699-45AE-8D83-23649365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105"/>
            <a:ext cx="9144000" cy="4069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6DA965-44AD-479E-9899-AA635A135DA0}"/>
              </a:ext>
            </a:extLst>
          </p:cNvPr>
          <p:cNvSpPr txBox="1"/>
          <p:nvPr/>
        </p:nvSpPr>
        <p:spPr>
          <a:xfrm>
            <a:off x="1815254" y="706105"/>
            <a:ext cx="16209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AEO Reference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52F5F-2F06-40FF-91EB-B75B2DE23011}"/>
              </a:ext>
            </a:extLst>
          </p:cNvPr>
          <p:cNvSpPr txBox="1"/>
          <p:nvPr/>
        </p:nvSpPr>
        <p:spPr>
          <a:xfrm>
            <a:off x="5625477" y="706105"/>
            <a:ext cx="31117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Deep Decarbonization Pathway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1572E3-0D8D-467C-BFC7-AE155EBD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4" y="865628"/>
            <a:ext cx="4833836" cy="3967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7D1F4-4CAB-438E-8C36-E86FCF29AED1}"/>
              </a:ext>
            </a:extLst>
          </p:cNvPr>
          <p:cNvSpPr txBox="1"/>
          <p:nvPr/>
        </p:nvSpPr>
        <p:spPr>
          <a:xfrm>
            <a:off x="1197735" y="641376"/>
            <a:ext cx="37924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NREL Electrification Futures Study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B2008F-920D-4E0E-A3C2-3A937FBDC712}"/>
              </a:ext>
            </a:extLst>
          </p:cNvPr>
          <p:cNvCxnSpPr/>
          <p:nvPr/>
        </p:nvCxnSpPr>
        <p:spPr>
          <a:xfrm>
            <a:off x="4758743" y="1255691"/>
            <a:ext cx="4080410" cy="0"/>
          </a:xfrm>
          <a:prstGeom prst="line">
            <a:avLst/>
          </a:prstGeom>
          <a:ln w="12700">
            <a:solidFill>
              <a:schemeClr val="tx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08D71AF-9B3E-4295-BA6A-FFE0F926C878}"/>
              </a:ext>
            </a:extLst>
          </p:cNvPr>
          <p:cNvSpPr txBox="1"/>
          <p:nvPr/>
        </p:nvSpPr>
        <p:spPr>
          <a:xfrm>
            <a:off x="0" y="4704238"/>
            <a:ext cx="2889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</a:schemeClr>
                </a:solidFill>
              </a:rPr>
              <a:t>Excludes fossil extraction and refining</a:t>
            </a:r>
          </a:p>
        </p:txBody>
      </p:sp>
    </p:spTree>
    <p:extLst>
      <p:ext uri="{BB962C8B-B14F-4D97-AF65-F5344CB8AC3E}">
        <p14:creationId xmlns:p14="http://schemas.microsoft.com/office/powerpoint/2010/main" val="3112720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8EAD-60F7-4D74-8441-C5559408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Rates of electrification for residential buildings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AB0C1-E41D-46C5-9D07-C9402C68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F0FE-9AF0-4F24-945C-F2E72DD6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29</a:t>
            </a:fld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621A7-C0A8-4958-8B30-8FD8DAF0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04"/>
            <a:ext cx="9144000" cy="40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 to recent 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</a:t>
            </a:fld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28" y="1185564"/>
            <a:ext cx="2666009" cy="3214986"/>
          </a:xfrm>
          <a:prstGeom prst="rect">
            <a:avLst/>
          </a:prstGeom>
        </p:spPr>
      </p:pic>
      <p:pic>
        <p:nvPicPr>
          <p:cNvPr id="1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78" y="1442421"/>
            <a:ext cx="2283823" cy="318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14" y="1594821"/>
            <a:ext cx="2461787" cy="318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507" y="1657350"/>
            <a:ext cx="234849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Content Placeholder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0" y="1504950"/>
            <a:ext cx="247776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Users\ryan\Dropbox\US 2050 Model\US 2050 policy report 2015\Cover_USA_reportVal2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352550"/>
            <a:ext cx="247795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436" y="1047750"/>
            <a:ext cx="2466764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742950"/>
            <a:ext cx="24384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0" y="635713"/>
            <a:ext cx="9119937" cy="427302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Content Placeholder 5"/>
          <p:cNvSpPr txBox="1">
            <a:spLocks/>
          </p:cNvSpPr>
          <p:nvPr/>
        </p:nvSpPr>
        <p:spPr>
          <a:xfrm>
            <a:off x="454770" y="851091"/>
            <a:ext cx="8492245" cy="4005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0990" indent="-38099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Northwest Study for Clean Energy Transition Institute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(2019)</a:t>
            </a:r>
            <a:endParaRPr lang="en-US" sz="2000" dirty="0">
              <a:solidFill>
                <a:schemeClr val="tx1">
                  <a:lumMod val="75000"/>
                </a:schemeClr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Pathways to 350 ppm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(2019)</a:t>
            </a:r>
            <a:endParaRPr lang="en-US" sz="2000" dirty="0">
              <a:solidFill>
                <a:schemeClr val="tx1">
                  <a:lumMod val="75000"/>
                </a:schemeClr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NREL Electrification Futures Study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&amp;</a:t>
            </a:r>
            <a:r>
              <a:rPr lang="en-US" sz="2000" dirty="0"/>
              <a:t> </a:t>
            </a:r>
            <a:r>
              <a:rPr lang="en-US" sz="2000" dirty="0">
                <a:hlinkClick r:id="rId13"/>
              </a:rPr>
              <a:t>NARIS Study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(2017-2018)</a:t>
            </a:r>
          </a:p>
          <a:p>
            <a:r>
              <a:rPr lang="en-US" sz="2000" dirty="0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Washington State Deep Decarbonization report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(2017)</a:t>
            </a:r>
          </a:p>
          <a:p>
            <a:r>
              <a:rPr lang="en-US" sz="2000" dirty="0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Risky Business: From Risk to Return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(2016)</a:t>
            </a:r>
          </a:p>
          <a:p>
            <a:r>
              <a:rPr lang="en-US" sz="2000" dirty="0">
                <a:solidFill>
                  <a:schemeClr val="tx2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PGE Decarbonization Study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(2018)</a:t>
            </a:r>
          </a:p>
          <a:p>
            <a:r>
              <a:rPr lang="en-US" sz="2000" dirty="0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Hydro-Quebec Northeast U.S. enhanced coordination study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(2018)</a:t>
            </a:r>
          </a:p>
          <a:p>
            <a:r>
              <a:rPr lang="en-US" sz="2000" dirty="0">
                <a:solidFill>
                  <a:schemeClr val="tx2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 efficiency &amp; flexible load valuation for DOE EPSA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(2017)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Forthcoming studies for state of New Jersey, Princeton University, SDSN, WECC, Mexico, Florida, and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758548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383F-15A6-4012-962A-02C535AD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Rates of electrification for light duty vehicles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915F1-F41E-4753-BFBB-15E06F96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CA29-90C1-4096-89DA-1527EE46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30</a:t>
            </a:fld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DACAB-F0C5-4E34-8D89-B6152E75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655" y="1369219"/>
            <a:ext cx="2983060" cy="3263504"/>
          </a:xfrm>
        </p:spPr>
        <p:txBody>
          <a:bodyPr/>
          <a:lstStyle/>
          <a:p>
            <a:r>
              <a:rPr lang="en-US" dirty="0" err="1"/>
              <a:t>asdf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E237E9-2C19-4BC1-AF56-E590F38A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46"/>
            <a:ext cx="9144000" cy="4006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257A4A-15B7-4DF7-B62A-501C0E648AEA}"/>
              </a:ext>
            </a:extLst>
          </p:cNvPr>
          <p:cNvSpPr txBox="1"/>
          <p:nvPr/>
        </p:nvSpPr>
        <p:spPr>
          <a:xfrm>
            <a:off x="1916483" y="67178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Sales Share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CDCC4-1C7E-4774-BF8B-29CFE726AAEC}"/>
              </a:ext>
            </a:extLst>
          </p:cNvPr>
          <p:cNvSpPr txBox="1"/>
          <p:nvPr/>
        </p:nvSpPr>
        <p:spPr>
          <a:xfrm>
            <a:off x="6579438" y="6717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EB1C87-1083-426B-983A-1266356EAE17}"/>
              </a:ext>
            </a:extLst>
          </p:cNvPr>
          <p:cNvSpPr txBox="1"/>
          <p:nvPr/>
        </p:nvSpPr>
        <p:spPr>
          <a:xfrm>
            <a:off x="1818167" y="1245804"/>
            <a:ext cx="73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50% EV sales in 2030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115B0-B0F2-4D05-BC60-6C8818B264BD}"/>
              </a:ext>
            </a:extLst>
          </p:cNvPr>
          <p:cNvSpPr txBox="1"/>
          <p:nvPr/>
        </p:nvSpPr>
        <p:spPr>
          <a:xfrm>
            <a:off x="2555941" y="2409952"/>
            <a:ext cx="73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50% EV sales in 2037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2792F-EA47-4CC7-8CB2-815DC3DF203E}"/>
              </a:ext>
            </a:extLst>
          </p:cNvPr>
          <p:cNvSpPr txBox="1"/>
          <p:nvPr/>
        </p:nvSpPr>
        <p:spPr>
          <a:xfrm>
            <a:off x="3357903" y="3589486"/>
            <a:ext cx="73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50% EV sales in 2044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B01AA-91CA-40F0-8743-FAF307238C3E}"/>
              </a:ext>
            </a:extLst>
          </p:cNvPr>
          <p:cNvSpPr txBox="1"/>
          <p:nvPr/>
        </p:nvSpPr>
        <p:spPr>
          <a:xfrm>
            <a:off x="6473786" y="1220751"/>
            <a:ext cx="96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100 million EVs in 2034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39B79-7365-4A6A-9C5A-4496C7603B3B}"/>
              </a:ext>
            </a:extLst>
          </p:cNvPr>
          <p:cNvSpPr txBox="1"/>
          <p:nvPr/>
        </p:nvSpPr>
        <p:spPr>
          <a:xfrm>
            <a:off x="7152279" y="2403767"/>
            <a:ext cx="96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100 million EVs in 2040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D8500-BD6D-49B8-949F-F6D005B7BB48}"/>
              </a:ext>
            </a:extLst>
          </p:cNvPr>
          <p:cNvSpPr txBox="1"/>
          <p:nvPr/>
        </p:nvSpPr>
        <p:spPr>
          <a:xfrm>
            <a:off x="7881378" y="3640723"/>
            <a:ext cx="96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100 million EVs in 2046</a:t>
            </a:r>
          </a:p>
        </p:txBody>
      </p:sp>
    </p:spTree>
    <p:extLst>
      <p:ext uri="{BB962C8B-B14F-4D97-AF65-F5344CB8AC3E}">
        <p14:creationId xmlns:p14="http://schemas.microsoft.com/office/powerpoint/2010/main" val="609946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73CE-06E3-41B5-B15F-8081547E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4" y="142947"/>
            <a:ext cx="8492245" cy="377909"/>
          </a:xfrm>
        </p:spPr>
        <p:txBody>
          <a:bodyPr>
            <a:normAutofit fontScale="90000"/>
          </a:bodyPr>
          <a:lstStyle/>
          <a:p>
            <a:r>
              <a:rPr lang="en-US" dirty="0"/>
              <a:t>RIO &amp; EP data and methods have improved across many past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0982-DFD4-4C78-ABCF-0BDD5DAC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31</a:t>
            </a:fld>
            <a:endParaRPr lang="en-PH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8583A2-3666-4B54-9924-43519ECA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11088"/>
              </p:ext>
            </p:extLst>
          </p:nvPr>
        </p:nvGraphicFramePr>
        <p:xfrm>
          <a:off x="311285" y="561422"/>
          <a:ext cx="8492245" cy="430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8261">
                  <a:extLst>
                    <a:ext uri="{9D8B030D-6E8A-4147-A177-3AD203B41FA5}">
                      <a16:colId xmlns:a16="http://schemas.microsoft.com/office/drawing/2014/main" val="1525002332"/>
                    </a:ext>
                  </a:extLst>
                </a:gridCol>
                <a:gridCol w="1667305">
                  <a:extLst>
                    <a:ext uri="{9D8B030D-6E8A-4147-A177-3AD203B41FA5}">
                      <a16:colId xmlns:a16="http://schemas.microsoft.com/office/drawing/2014/main" val="3788675773"/>
                    </a:ext>
                  </a:extLst>
                </a:gridCol>
                <a:gridCol w="1667305">
                  <a:extLst>
                    <a:ext uri="{9D8B030D-6E8A-4147-A177-3AD203B41FA5}">
                      <a16:colId xmlns:a16="http://schemas.microsoft.com/office/drawing/2014/main" val="7934451"/>
                    </a:ext>
                  </a:extLst>
                </a:gridCol>
                <a:gridCol w="526678">
                  <a:extLst>
                    <a:ext uri="{9D8B030D-6E8A-4147-A177-3AD203B41FA5}">
                      <a16:colId xmlns:a16="http://schemas.microsoft.com/office/drawing/2014/main" val="2009559297"/>
                    </a:ext>
                  </a:extLst>
                </a:gridCol>
                <a:gridCol w="462696">
                  <a:extLst>
                    <a:ext uri="{9D8B030D-6E8A-4147-A177-3AD203B41FA5}">
                      <a16:colId xmlns:a16="http://schemas.microsoft.com/office/drawing/2014/main" val="2276718027"/>
                    </a:ext>
                  </a:extLst>
                </a:gridCol>
              </a:tblGrid>
              <a:tr h="183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Project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Geography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RIO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2876437968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Risky Business Project From Risk to Return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U.S./Census Division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746757508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 Renewable Energy Laboratory Electrification Futures Study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U.S./50 states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1958758701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 Renewable Energy Laboratory North American Renewable Integration Study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Canada/Mexico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3610115870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Our Children’s Trust 350 PPM Pathways for the United States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U.S./12 regions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2105673901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</a:rPr>
                        <a:t>Pathways for Florida (ongoing)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U.S./16 regions</a:t>
                      </a: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4123431282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Hydro Québec Deep Decarbonization in the Northeastern U.S.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Regional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Northeast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1777838281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State of Washington: Office of the Governor Deep Decarbonization Pathways Analysis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WA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119146891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Confidential California utility Economy-wide GHG policy analysis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State/Utility Service Territory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4254557196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Clean Energy Transition Institute Northwest DDP Study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Regional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ID, MT, OR, WA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68188175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New Jersey Board of Public Utilities Integrated Energy Plan (ongoing)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State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NJ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1611677295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Portland General Electric Deep Decarbonization Pathways Analysis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Utility territory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PGE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2091863664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Confidential Environmental Organization Deep Decarbonization Pathways Analysis (ongoing)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US/14 Regions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974014586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Natural Resource Defense Council, Inc Deep Decarbonization Pathways Analysis (ongoing)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US/14 Regions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620414771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Princeton University Low-Carbon Infrastructure Project (ongoing)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US/16 Regions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3192609079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Inter-American Development Bank Deep Decarbonization of Mexico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Mexico/5 Regions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388805455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Confidential Client Zero Carbon European Power Grid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Regional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EU/8 Regions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3860045522"/>
                  </a:ext>
                </a:extLst>
              </a:tr>
              <a:tr h="2277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Confidential Client Low Carbon Electricity in Japan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Japan/5 Regions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49" marR="42549" marT="0" marB="0"/>
                </a:tc>
                <a:extLst>
                  <a:ext uri="{0D108BD9-81ED-4DB2-BD59-A6C34878D82A}">
                    <a16:rowId xmlns:a16="http://schemas.microsoft.com/office/drawing/2014/main" val="933196309"/>
                  </a:ext>
                </a:extLst>
              </a:tr>
            </a:tbl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E5F70ED-B1C5-4ADF-A2A3-239BC5E5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963" y="4950786"/>
            <a:ext cx="3086100" cy="186550"/>
          </a:xfrm>
        </p:spPr>
        <p:txBody>
          <a:bodyPr/>
          <a:lstStyle/>
          <a:p>
            <a:pPr lvl="0">
              <a:defRPr/>
            </a:pPr>
            <a:r>
              <a:rPr lang="en-PH" dirty="0">
                <a:solidFill>
                  <a:srgbClr val="FFFFFF"/>
                </a:solidFill>
                <a:latin typeface="Roboto"/>
              </a:rPr>
              <a:t>www.evolved.energy</a:t>
            </a:r>
          </a:p>
        </p:txBody>
      </p:sp>
    </p:spTree>
    <p:extLst>
      <p:ext uri="{BB962C8B-B14F-4D97-AF65-F5344CB8AC3E}">
        <p14:creationId xmlns:p14="http://schemas.microsoft.com/office/powerpoint/2010/main" val="1301985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5696-6D44-47CE-8EE6-42AD91D5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Demand-subsectors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E6C05-9A7B-45A0-B7FB-BBBE9BC7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FC12-0BAF-4B5B-882D-FA4AA0F5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32</a:t>
            </a:fld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31971-9FF8-46E5-A301-D2B3CAEF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54" y="1218312"/>
            <a:ext cx="3297522" cy="3471723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</a:rPr>
              <a:t>EnergyPATHWAYS database includes 67 subsectors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Primary data-sources include AEO 2019 input &amp; output files, RECS, CBECS, MECS, SEDS, NREL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8 industrial process categories, 11 commercial building types, 3 residential building types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363 demand-side technologies w projections of cost (capital, instillation, fuel-switching, O&amp;M) and service efficiency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3871A8-E30B-4B91-85CC-01C201AA7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85124"/>
              </p:ext>
            </p:extLst>
          </p:nvPr>
        </p:nvGraphicFramePr>
        <p:xfrm>
          <a:off x="3640250" y="199820"/>
          <a:ext cx="1892684" cy="4490215"/>
        </p:xfrm>
        <a:graphic>
          <a:graphicData uri="http://schemas.openxmlformats.org/drawingml/2006/table">
            <a:tbl>
              <a:tblPr/>
              <a:tblGrid>
                <a:gridCol w="1892684">
                  <a:extLst>
                    <a:ext uri="{9D8B030D-6E8A-4147-A177-3AD203B41FA5}">
                      <a16:colId xmlns:a16="http://schemas.microsoft.com/office/drawing/2014/main" val="2576638235"/>
                    </a:ext>
                  </a:extLst>
                </a:gridCol>
              </a:tblGrid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air conditioning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725209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cooking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2751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lighting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37959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other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65779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refrigeration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469696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space heating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494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ventilation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96119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commercial water heating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3857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district services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1329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office equipment (non-p.c.)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1976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office equipment (p.c.)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9802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aviation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84796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domestic shipping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1101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freight rail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49347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heavy duty trucks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36145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international shipping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3943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light duty autos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26318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light duty trucks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8376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lubricants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9971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medium duty trucks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08140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military use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621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motorcycles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461553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passenger rail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4784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recreational boats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666619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school and intercity buses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9613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transit buses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49315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air conditioning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56869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building shell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31304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clothes drying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5843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D735CA-91BB-415F-8782-A4E865F6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5118"/>
              </p:ext>
            </p:extLst>
          </p:nvPr>
        </p:nvGraphicFramePr>
        <p:xfrm>
          <a:off x="5350773" y="202255"/>
          <a:ext cx="1892684" cy="4487780"/>
        </p:xfrm>
        <a:graphic>
          <a:graphicData uri="http://schemas.openxmlformats.org/drawingml/2006/table">
            <a:tbl>
              <a:tblPr/>
              <a:tblGrid>
                <a:gridCol w="1892684">
                  <a:extLst>
                    <a:ext uri="{9D8B030D-6E8A-4147-A177-3AD203B41FA5}">
                      <a16:colId xmlns:a16="http://schemas.microsoft.com/office/drawing/2014/main" val="3780960192"/>
                    </a:ext>
                  </a:extLst>
                </a:gridCol>
              </a:tblGrid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clothes washing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4978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computers and related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75981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cooking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63547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dishwashing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50437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freezing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98605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furnace fans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971719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lighting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0584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other uses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9838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refrigeration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758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secondary heating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499156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space heating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9142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televisions and related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43015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residential water heating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8001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Cement and Lime CO2 Capture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7810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Cement and Lime Non-Energy CO2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80202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Iron and Steel CO2 Capture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352386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Other Non-Energy CO2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65553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Petrochemical CO2 Capture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610493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agriculture-crops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65093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agriculture-other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97315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aluminum industry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7773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balance of manufacturing other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8679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bulk chemicals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507843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cement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16373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computer and electronic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904350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98875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electrical equip., appliances, and components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53805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fabricated metal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763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BB9F8AE-A4AD-4D6E-BEED-EA47411B8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10013"/>
              </p:ext>
            </p:extLst>
          </p:nvPr>
        </p:nvGraphicFramePr>
        <p:xfrm>
          <a:off x="7181808" y="199820"/>
          <a:ext cx="1892684" cy="1548350"/>
        </p:xfrm>
        <a:graphic>
          <a:graphicData uri="http://schemas.openxmlformats.org/drawingml/2006/table">
            <a:tbl>
              <a:tblPr/>
              <a:tblGrid>
                <a:gridCol w="1892684">
                  <a:extLst>
                    <a:ext uri="{9D8B030D-6E8A-4147-A177-3AD203B41FA5}">
                      <a16:colId xmlns:a16="http://schemas.microsoft.com/office/drawing/2014/main" val="2573237403"/>
                    </a:ext>
                  </a:extLst>
                </a:gridCol>
              </a:tblGrid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food and kindred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185254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glass and glass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3081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iron and steel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07160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machinery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265618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metal and other non-metallic mining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140425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paper and allied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350572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plastic and rubber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228547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transportation equipment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330706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wood products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0773"/>
                  </a:ext>
                </a:extLst>
              </a:tr>
              <a:tr h="6859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lime</a:t>
                      </a:r>
                    </a:p>
                  </a:txBody>
                  <a:tcPr marL="2435" marR="2435" marT="2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86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594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5875-68AA-4E2F-A056-19FB497F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shape 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17AEA-6DD9-4944-BADC-7A1D6071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FCD20-A7AF-4591-A560-F1F36385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33</a:t>
            </a:fld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6ED6D-7594-41F0-8DFA-009C6153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4" y="729123"/>
            <a:ext cx="5929162" cy="4137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175AB3-4A85-4ECB-AB18-CF30BBB61D89}"/>
              </a:ext>
            </a:extLst>
          </p:cNvPr>
          <p:cNvSpPr txBox="1"/>
          <p:nvPr/>
        </p:nvSpPr>
        <p:spPr>
          <a:xfrm>
            <a:off x="6452888" y="4589592"/>
            <a:ext cx="2523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List compiled for NREL EFS study</a:t>
            </a:r>
          </a:p>
        </p:txBody>
      </p:sp>
    </p:spTree>
    <p:extLst>
      <p:ext uri="{BB962C8B-B14F-4D97-AF65-F5344CB8AC3E}">
        <p14:creationId xmlns:p14="http://schemas.microsoft.com/office/powerpoint/2010/main" val="369009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3AB4-41BF-47D2-A186-6DBBA306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 shape sources, continued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58E25-8FC8-4432-AEF5-427E2387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983EB-DE9E-48EC-AB66-966C9C948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34</a:t>
            </a:fld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AE256-A740-48D6-AEB4-6EC5FA60E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684352"/>
            <a:ext cx="6557355" cy="4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256A67-A0E1-4091-B881-812928AA303E}"/>
              </a:ext>
            </a:extLst>
          </p:cNvPr>
          <p:cNvSpPr txBox="1"/>
          <p:nvPr/>
        </p:nvSpPr>
        <p:spPr>
          <a:xfrm>
            <a:off x="7000155" y="4407990"/>
            <a:ext cx="199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List compiled for NREL EFS study</a:t>
            </a:r>
          </a:p>
        </p:txBody>
      </p:sp>
    </p:spTree>
    <p:extLst>
      <p:ext uri="{BB962C8B-B14F-4D97-AF65-F5344CB8AC3E}">
        <p14:creationId xmlns:p14="http://schemas.microsoft.com/office/powerpoint/2010/main" val="4257320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2038-EDC0-4A7A-99DD-67F6B003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Supply-side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ECA99-AF36-4F3C-93C2-1C4979FB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3D66D-4558-40FC-8B0B-43C0803C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35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4A41C-C04C-4781-9A23-D972759C6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A60BEEC-D4C6-4E7D-B65C-7986B82E0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88274"/>
              </p:ext>
            </p:extLst>
          </p:nvPr>
        </p:nvGraphicFramePr>
        <p:xfrm>
          <a:off x="187086" y="652086"/>
          <a:ext cx="8594512" cy="397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628">
                  <a:extLst>
                    <a:ext uri="{9D8B030D-6E8A-4147-A177-3AD203B41FA5}">
                      <a16:colId xmlns:a16="http://schemas.microsoft.com/office/drawing/2014/main" val="2693641507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4020049904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1774735207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2892961288"/>
                    </a:ext>
                  </a:extLst>
                </a:gridCol>
              </a:tblGrid>
              <a:tr h="54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Data Category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Data 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Supply Node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Source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902549543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Resource Potential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Binned resource potential (GWh) by state with associated resource performance (capacity factors) and transmission costs to reach load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Transmission – sited Solar PV; Onshore Wind; Offshore Wind; Geothermal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(Eurek et al. 2017)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985199392"/>
                  </a:ext>
                </a:extLst>
              </a:tr>
              <a:tr h="2376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Resource Potential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Binned resource potential of biomass resources by state with associated costs 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Biomass Primary – Herbaceous; Biomass Primary – Wood; Biomass Primary – Waste; Biomass Primary – Corn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(Langholtz, Stokes, and Eaton 2016)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981916022"/>
                  </a:ext>
                </a:extLst>
              </a:tr>
              <a:tr h="17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Resource Potential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Binned annual carbon sequestration injection potential by state with associated costs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Carbon Sequestration 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Department of Energy: National Energy Technology Laboratory 2017)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102349353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Resource Potential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Domestic production potential of natural gas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Natural Gas Primary – Domestic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558134093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Resource Potential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Domestic production potential of oil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Oil Primary – Domestic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458578594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Product 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Commodity cost of natural gas at Henry Hub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Natural Gas Primary – Domestic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509588038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Product Costs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Undelivered costs of refined fossil products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Refined Fossil Diesel; Refined Fossil Jet Fuel; Refined Fossil Kerosene; Refined Fossil Gasoline; Refined Fossil LPG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426563137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Product Costs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Commodity cost of Brent oil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Oil Primary – Domestic; Oil Primary - International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470729527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Delivery Infrastructure Costs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AEO transmission and delivery costs by EMM region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Electricity Transmission Grid; Electricity Distribution Grid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159447182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Delivery Infrastructure Costs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AEO transmission and delivery costs by census division and sector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Gas Transmission Pipeline; Gas Distribution Pipeline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417875399"/>
                  </a:ext>
                </a:extLst>
              </a:tr>
              <a:tr h="1156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Delivery Infrastructure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AEO delivery costs by fuel product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Gasoline Delivery; Diesel Delivery; Jet Fuel; LPG Fuel Delivery; Kerosene Delivery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(U.S. Energy Information Administration 2019) 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5908865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3D280C-2360-46CD-A166-E78237E202A8}"/>
              </a:ext>
            </a:extLst>
          </p:cNvPr>
          <p:cNvSpPr txBox="1"/>
          <p:nvPr/>
        </p:nvSpPr>
        <p:spPr>
          <a:xfrm>
            <a:off x="103963" y="4642480"/>
            <a:ext cx="890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Updates are underway as new data becomes available from literature.</a:t>
            </a:r>
          </a:p>
        </p:txBody>
      </p:sp>
    </p:spTree>
    <p:extLst>
      <p:ext uri="{BB962C8B-B14F-4D97-AF65-F5344CB8AC3E}">
        <p14:creationId xmlns:p14="http://schemas.microsoft.com/office/powerpoint/2010/main" val="2139784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C703-9FAA-4377-8F00-1A586A6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Supply-side data continued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CDAF9-3337-41AB-8794-712E9F93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3F0A-834F-4B9C-B460-D6B00BD0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36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2737B-7063-470F-ADBB-BD66C6730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5F32-E1F2-4C76-BB9E-29F41344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87863"/>
              </p:ext>
            </p:extLst>
          </p:nvPr>
        </p:nvGraphicFramePr>
        <p:xfrm>
          <a:off x="238203" y="740962"/>
          <a:ext cx="8594512" cy="366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628">
                  <a:extLst>
                    <a:ext uri="{9D8B030D-6E8A-4147-A177-3AD203B41FA5}">
                      <a16:colId xmlns:a16="http://schemas.microsoft.com/office/drawing/2014/main" val="477142223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2945678464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2455785024"/>
                    </a:ext>
                  </a:extLst>
                </a:gridCol>
                <a:gridCol w="2148628">
                  <a:extLst>
                    <a:ext uri="{9D8B030D-6E8A-4147-A177-3AD203B41FA5}">
                      <a16:colId xmlns:a16="http://schemas.microsoft.com/office/drawing/2014/main" val="4224963835"/>
                    </a:ext>
                  </a:extLst>
                </a:gridCol>
              </a:tblGrid>
              <a:tr h="831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Data Category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Data Description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Supply Node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Source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940632316"/>
                  </a:ext>
                </a:extLst>
              </a:tr>
              <a:tr h="4799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Technology Cost and Performance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Renewable and conventional electric technology installed cost projections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Nuclear Power Plants; Onshore Wind Power Plants; Offshore Wind Power Plants; Transmission – Sited Solar PV Power Plants; Distribution – Sited Solar PV Power Plants; Rooftop PV Solar Power Plants; Combined – Cycle Gas Turbines; Coal Power Plants; Combined – Cycle Gas Power Plants with CCS; Coal Power Plants with CCS; Gas Combustion Turbines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(National Renewable Energy Laboratory 2019)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951508569"/>
                  </a:ext>
                </a:extLst>
              </a:tr>
              <a:tr h="2802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Technology Cost and Performance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 fuel cost projections including electrolysis and fuel synthesis facilities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Central Hydrogen Grid Electrolysis; Power – To – Diesel; Power – To – Jet Fuel; Power – To – Gas Production Facilities 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Capros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et al. 2018)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3436021987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Technology Cost and Performance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Hydrogen Gas Reformation costs with and without carbon capture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H2 Natural Gas Reformation; H2 Natural Gas Reformation w/CCS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(International Energy Agency GHG </a:t>
                      </a:r>
                      <a:r>
                        <a:rPr lang="en-US" sz="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Programme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2017)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4097622196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Technology Cost and Performance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Nth plant Direct air capture costs for sequestration and utilization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Direct Air Capture with Sequestration; Direct Air Capture with Utilization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(Keith et al. 2018)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588571882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Technology Cost and Performance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Gasification cost and efficiency of conversion including gas upgrading. </a:t>
                      </a:r>
                      <a:endParaRPr lang="en-US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Biomass Gasification; Biomass Gasification with CCS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(G. del Alamo et al. 2015)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70663825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Technology Cost and Performance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Cost and efficiency of renewable Fischer-</a:t>
                      </a:r>
                      <a:r>
                        <a:rPr lang="en-US" sz="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Tropsch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diesel production.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Renewable Diesel; Renewable Diesel with CCS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(G. del Alamo et al. 2015)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754672270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Technology Cost and Performance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Cost and efficiency of industrial boilers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Electric Boilers; Other Boilers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9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Capros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et al. 2018)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2925619945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Technology Cost and Performance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Cost and efficiency of other, existing power plant types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Fossil Steam Turbines; Coal Power Plants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(Johnson et al. 2006)</a:t>
                      </a:r>
                      <a:endParaRPr lang="en-US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893" marR="16893" marT="0" marB="0"/>
                </a:tc>
                <a:extLst>
                  <a:ext uri="{0D108BD9-81ED-4DB2-BD59-A6C34878D82A}">
                    <a16:rowId xmlns:a16="http://schemas.microsoft.com/office/drawing/2014/main" val="15297867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B5734BA-A463-4870-ABA9-B4624E599244}"/>
              </a:ext>
            </a:extLst>
          </p:cNvPr>
          <p:cNvSpPr txBox="1"/>
          <p:nvPr/>
        </p:nvSpPr>
        <p:spPr>
          <a:xfrm>
            <a:off x="133694" y="4670374"/>
            <a:ext cx="8905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Updates are underway as new data becomes available from literature.</a:t>
            </a:r>
          </a:p>
        </p:txBody>
      </p:sp>
    </p:spTree>
    <p:extLst>
      <p:ext uri="{BB962C8B-B14F-4D97-AF65-F5344CB8AC3E}">
        <p14:creationId xmlns:p14="http://schemas.microsoft.com/office/powerpoint/2010/main" val="329005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EDE5C66-4636-4A87-BA9F-3296BF276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4293" y="1552408"/>
            <a:ext cx="5671358" cy="1667310"/>
          </a:xfrm>
        </p:spPr>
        <p:txBody>
          <a:bodyPr/>
          <a:lstStyle/>
          <a:p>
            <a:r>
              <a:rPr lang="en-US" dirty="0"/>
              <a:t>Zero-carbon energy system context</a:t>
            </a:r>
          </a:p>
          <a:p>
            <a:r>
              <a:rPr lang="en-US" dirty="0"/>
              <a:t>Importance of electrification</a:t>
            </a:r>
          </a:p>
          <a:p>
            <a:r>
              <a:rPr lang="en-US" dirty="0"/>
              <a:t>Role for electricity</a:t>
            </a:r>
          </a:p>
        </p:txBody>
      </p:sp>
    </p:spTree>
    <p:extLst>
      <p:ext uri="{BB962C8B-B14F-4D97-AF65-F5344CB8AC3E}">
        <p14:creationId xmlns:p14="http://schemas.microsoft.com/office/powerpoint/2010/main" val="412807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Transitioning to a low-carbon energy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5</a:t>
            </a:fld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464749"/>
                </a:solidFill>
              </a:rPr>
              <a:t>Why is it so critical to think long term?</a:t>
            </a:r>
          </a:p>
          <a:p>
            <a:endParaRPr lang="en-US" dirty="0">
              <a:solidFill>
                <a:srgbClr val="464749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27B0FC-16E3-4358-9699-EE162571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26" y="1495120"/>
            <a:ext cx="3938674" cy="29184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10F54B-7A6F-4864-8A73-B0FFBEA15BEE}"/>
              </a:ext>
            </a:extLst>
          </p:cNvPr>
          <p:cNvSpPr txBox="1"/>
          <p:nvPr/>
        </p:nvSpPr>
        <p:spPr>
          <a:xfrm>
            <a:off x="5925433" y="1176882"/>
            <a:ext cx="287809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85800"/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Energy-related CO</a:t>
            </a:r>
            <a:r>
              <a:rPr lang="en-US" sz="15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Emissions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3B88D8-9401-4D5B-95F6-AEB038B872F3}"/>
              </a:ext>
            </a:extLst>
          </p:cNvPr>
          <p:cNvSpPr txBox="1"/>
          <p:nvPr/>
        </p:nvSpPr>
        <p:spPr>
          <a:xfrm>
            <a:off x="7905842" y="1991502"/>
            <a:ext cx="91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b="1" dirty="0">
                <a:solidFill>
                  <a:srgbClr val="DC7F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3A4FD2-1FFA-47F9-98F7-E0EB5384138C}"/>
              </a:ext>
            </a:extLst>
          </p:cNvPr>
          <p:cNvCxnSpPr>
            <a:cxnSpLocks/>
          </p:cNvCxnSpPr>
          <p:nvPr/>
        </p:nvCxnSpPr>
        <p:spPr>
          <a:xfrm>
            <a:off x="8938516" y="2281603"/>
            <a:ext cx="0" cy="15423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CBDE6D2-F5FE-4C69-A3A5-FCEB51824551}"/>
              </a:ext>
            </a:extLst>
          </p:cNvPr>
          <p:cNvSpPr txBox="1"/>
          <p:nvPr/>
        </p:nvSpPr>
        <p:spPr>
          <a:xfrm>
            <a:off x="7701096" y="3870592"/>
            <a:ext cx="12762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b="1" dirty="0">
                <a:solidFill>
                  <a:srgbClr val="468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Low-carbon Target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29643B-E1B7-4FE6-BF36-8B6E497162A9}"/>
              </a:ext>
            </a:extLst>
          </p:cNvPr>
          <p:cNvSpPr txBox="1"/>
          <p:nvPr/>
        </p:nvSpPr>
        <p:spPr>
          <a:xfrm>
            <a:off x="8155861" y="2509217"/>
            <a:ext cx="75416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Dead-end pathway</a:t>
            </a:r>
            <a:endParaRPr lang="en-US" sz="105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12ED0AD-B1AD-4422-B4B0-3F825D100FAE}"/>
              </a:ext>
            </a:extLst>
          </p:cNvPr>
          <p:cNvSpPr/>
          <p:nvPr/>
        </p:nvSpPr>
        <p:spPr>
          <a:xfrm>
            <a:off x="7101069" y="2242787"/>
            <a:ext cx="1815922" cy="714897"/>
          </a:xfrm>
          <a:custGeom>
            <a:avLst/>
            <a:gdLst>
              <a:gd name="connsiteX0" fmla="*/ 0 w 1815922"/>
              <a:gd name="connsiteY0" fmla="*/ 0 h 714897"/>
              <a:gd name="connsiteX1" fmla="*/ 96592 w 1815922"/>
              <a:gd name="connsiteY1" fmla="*/ 160986 h 714897"/>
              <a:gd name="connsiteX2" fmla="*/ 167426 w 1815922"/>
              <a:gd name="connsiteY2" fmla="*/ 218940 h 714897"/>
              <a:gd name="connsiteX3" fmla="*/ 296215 w 1815922"/>
              <a:gd name="connsiteY3" fmla="*/ 264017 h 714897"/>
              <a:gd name="connsiteX4" fmla="*/ 418564 w 1815922"/>
              <a:gd name="connsiteY4" fmla="*/ 302653 h 714897"/>
              <a:gd name="connsiteX5" fmla="*/ 495837 w 1815922"/>
              <a:gd name="connsiteY5" fmla="*/ 425002 h 714897"/>
              <a:gd name="connsiteX6" fmla="*/ 540913 w 1815922"/>
              <a:gd name="connsiteY6" fmla="*/ 476518 h 714897"/>
              <a:gd name="connsiteX7" fmla="*/ 637505 w 1815922"/>
              <a:gd name="connsiteY7" fmla="*/ 547352 h 714897"/>
              <a:gd name="connsiteX8" fmla="*/ 753415 w 1815922"/>
              <a:gd name="connsiteY8" fmla="*/ 624625 h 714897"/>
              <a:gd name="connsiteX9" fmla="*/ 856446 w 1815922"/>
              <a:gd name="connsiteY9" fmla="*/ 689019 h 714897"/>
              <a:gd name="connsiteX10" fmla="*/ 953037 w 1815922"/>
              <a:gd name="connsiteY10" fmla="*/ 708338 h 714897"/>
              <a:gd name="connsiteX11" fmla="*/ 1126902 w 1815922"/>
              <a:gd name="connsiteY11" fmla="*/ 708338 h 714897"/>
              <a:gd name="connsiteX12" fmla="*/ 1300767 w 1815922"/>
              <a:gd name="connsiteY12" fmla="*/ 714777 h 714897"/>
              <a:gd name="connsiteX13" fmla="*/ 1532586 w 1815922"/>
              <a:gd name="connsiteY13" fmla="*/ 701898 h 714897"/>
              <a:gd name="connsiteX14" fmla="*/ 1770846 w 1815922"/>
              <a:gd name="connsiteY14" fmla="*/ 611746 h 714897"/>
              <a:gd name="connsiteX15" fmla="*/ 1815922 w 1815922"/>
              <a:gd name="connsiteY15" fmla="*/ 585988 h 71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5922" h="714897">
                <a:moveTo>
                  <a:pt x="0" y="0"/>
                </a:moveTo>
                <a:cubicBezTo>
                  <a:pt x="34344" y="62248"/>
                  <a:pt x="68688" y="124496"/>
                  <a:pt x="96592" y="160986"/>
                </a:cubicBezTo>
                <a:cubicBezTo>
                  <a:pt x="124496" y="197476"/>
                  <a:pt x="134156" y="201768"/>
                  <a:pt x="167426" y="218940"/>
                </a:cubicBezTo>
                <a:cubicBezTo>
                  <a:pt x="200696" y="236112"/>
                  <a:pt x="254359" y="250065"/>
                  <a:pt x="296215" y="264017"/>
                </a:cubicBezTo>
                <a:cubicBezTo>
                  <a:pt x="338071" y="277969"/>
                  <a:pt x="385294" y="275822"/>
                  <a:pt x="418564" y="302653"/>
                </a:cubicBezTo>
                <a:cubicBezTo>
                  <a:pt x="451834" y="329484"/>
                  <a:pt x="475446" y="396025"/>
                  <a:pt x="495837" y="425002"/>
                </a:cubicBezTo>
                <a:cubicBezTo>
                  <a:pt x="516228" y="453979"/>
                  <a:pt x="517302" y="456126"/>
                  <a:pt x="540913" y="476518"/>
                </a:cubicBezTo>
                <a:cubicBezTo>
                  <a:pt x="564524" y="496910"/>
                  <a:pt x="602088" y="522668"/>
                  <a:pt x="637505" y="547352"/>
                </a:cubicBezTo>
                <a:cubicBezTo>
                  <a:pt x="672922" y="572036"/>
                  <a:pt x="716925" y="601014"/>
                  <a:pt x="753415" y="624625"/>
                </a:cubicBezTo>
                <a:cubicBezTo>
                  <a:pt x="789905" y="648236"/>
                  <a:pt x="823176" y="675067"/>
                  <a:pt x="856446" y="689019"/>
                </a:cubicBezTo>
                <a:cubicBezTo>
                  <a:pt x="889716" y="702971"/>
                  <a:pt x="907961" y="705118"/>
                  <a:pt x="953037" y="708338"/>
                </a:cubicBezTo>
                <a:cubicBezTo>
                  <a:pt x="998113" y="711558"/>
                  <a:pt x="1068947" y="707265"/>
                  <a:pt x="1126902" y="708338"/>
                </a:cubicBezTo>
                <a:cubicBezTo>
                  <a:pt x="1184857" y="709411"/>
                  <a:pt x="1233153" y="715850"/>
                  <a:pt x="1300767" y="714777"/>
                </a:cubicBezTo>
                <a:cubicBezTo>
                  <a:pt x="1368381" y="713704"/>
                  <a:pt x="1454240" y="719070"/>
                  <a:pt x="1532586" y="701898"/>
                </a:cubicBezTo>
                <a:cubicBezTo>
                  <a:pt x="1610932" y="684726"/>
                  <a:pt x="1723623" y="631064"/>
                  <a:pt x="1770846" y="611746"/>
                </a:cubicBezTo>
                <a:cubicBezTo>
                  <a:pt x="1818069" y="592428"/>
                  <a:pt x="1808409" y="595647"/>
                  <a:pt x="1815922" y="585988"/>
                </a:cubicBezTo>
              </a:path>
            </a:pathLst>
          </a:custGeom>
          <a:ln w="19050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3DB59C-DB28-47B9-8A5E-25B4BAB954F2}"/>
              </a:ext>
            </a:extLst>
          </p:cNvPr>
          <p:cNvGrpSpPr/>
          <p:nvPr/>
        </p:nvGrpSpPr>
        <p:grpSpPr>
          <a:xfrm>
            <a:off x="55819" y="1803134"/>
            <a:ext cx="5486400" cy="2719891"/>
            <a:chOff x="81575" y="2105788"/>
            <a:chExt cx="5486400" cy="2719891"/>
          </a:xfrm>
        </p:grpSpPr>
        <p:cxnSp>
          <p:nvCxnSpPr>
            <p:cNvPr id="12" name="Straight Connector 11"/>
            <p:cNvCxnSpPr>
              <a:cxnSpLocks/>
              <a:stCxn id="15" idx="0"/>
              <a:endCxn id="17" idx="0"/>
            </p:cNvCxnSpPr>
            <p:nvPr/>
          </p:nvCxnSpPr>
          <p:spPr>
            <a:xfrm flipH="1">
              <a:off x="430389" y="4456347"/>
              <a:ext cx="478877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70348" y="44563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64749"/>
                  </a:solidFill>
                </a:rPr>
                <a:t>2050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7975" y="44563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64749"/>
                  </a:solidFill>
                </a:rPr>
                <a:t>2030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75" y="44563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64749"/>
                  </a:solidFill>
                </a:rPr>
                <a:t>2020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4375" y="445634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64749"/>
                  </a:solidFill>
                </a:rPr>
                <a:t>2040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708BFF-7068-4CC6-840A-B56F12A0D523}"/>
                </a:ext>
              </a:extLst>
            </p:cNvPr>
            <p:cNvSpPr/>
            <p:nvPr/>
          </p:nvSpPr>
          <p:spPr>
            <a:xfrm>
              <a:off x="430388" y="3770428"/>
              <a:ext cx="4788772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Power plant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FB34A8-1376-44AC-9312-EE6E9536D66E}"/>
                </a:ext>
              </a:extLst>
            </p:cNvPr>
            <p:cNvSpPr/>
            <p:nvPr/>
          </p:nvSpPr>
          <p:spPr>
            <a:xfrm>
              <a:off x="430388" y="3104572"/>
              <a:ext cx="2395728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Vehicles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267ACF-5250-4CB0-94F6-E134F8D29578}"/>
                </a:ext>
              </a:extLst>
            </p:cNvPr>
            <p:cNvSpPr/>
            <p:nvPr/>
          </p:nvSpPr>
          <p:spPr>
            <a:xfrm>
              <a:off x="2826914" y="3104572"/>
              <a:ext cx="2395728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F1FFCA-8FD3-4B48-A6E1-AB1D3765B13A}"/>
                </a:ext>
              </a:extLst>
            </p:cNvPr>
            <p:cNvSpPr/>
            <p:nvPr/>
          </p:nvSpPr>
          <p:spPr>
            <a:xfrm>
              <a:off x="430388" y="4103354"/>
              <a:ext cx="4788772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Pipelines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B2DCC2-D731-4B81-BD8D-F6D3C55069DA}"/>
                </a:ext>
              </a:extLst>
            </p:cNvPr>
            <p:cNvSpPr/>
            <p:nvPr/>
          </p:nvSpPr>
          <p:spPr>
            <a:xfrm>
              <a:off x="430388" y="3437500"/>
              <a:ext cx="3995928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Commercial boilers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20D50EF-8961-4C3B-9457-CD81BC8EF64C}"/>
                </a:ext>
              </a:extLst>
            </p:cNvPr>
            <p:cNvSpPr/>
            <p:nvPr/>
          </p:nvSpPr>
          <p:spPr>
            <a:xfrm>
              <a:off x="4426316" y="3437500"/>
              <a:ext cx="792844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F1875B-DC92-42FA-A75D-580C60A2A732}"/>
                </a:ext>
              </a:extLst>
            </p:cNvPr>
            <p:cNvSpPr/>
            <p:nvPr/>
          </p:nvSpPr>
          <p:spPr>
            <a:xfrm>
              <a:off x="429046" y="2771644"/>
              <a:ext cx="2198244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 &amp; Furnace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02FE33-2388-4696-90DE-E496C54F86E8}"/>
                </a:ext>
              </a:extLst>
            </p:cNvPr>
            <p:cNvSpPr/>
            <p:nvPr/>
          </p:nvSpPr>
          <p:spPr>
            <a:xfrm>
              <a:off x="2627290" y="2771644"/>
              <a:ext cx="2198244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681091-61F7-44BF-B55E-8DC8DD4AD680}"/>
                </a:ext>
              </a:extLst>
            </p:cNvPr>
            <p:cNvSpPr/>
            <p:nvPr/>
          </p:nvSpPr>
          <p:spPr>
            <a:xfrm>
              <a:off x="4822737" y="2771644"/>
              <a:ext cx="396419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508497-1A65-4640-9263-2F9800C04719}"/>
                </a:ext>
              </a:extLst>
            </p:cNvPr>
            <p:cNvSpPr/>
            <p:nvPr/>
          </p:nvSpPr>
          <p:spPr>
            <a:xfrm>
              <a:off x="429046" y="2438716"/>
              <a:ext cx="1656217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Appliances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6AB29A-9159-4E27-99FF-87EC72C52972}"/>
                </a:ext>
              </a:extLst>
            </p:cNvPr>
            <p:cNvSpPr/>
            <p:nvPr/>
          </p:nvSpPr>
          <p:spPr>
            <a:xfrm>
              <a:off x="2079508" y="2438716"/>
              <a:ext cx="1655064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731B77B-37A0-4047-9468-444F36B535FB}"/>
                </a:ext>
              </a:extLst>
            </p:cNvPr>
            <p:cNvSpPr/>
            <p:nvPr/>
          </p:nvSpPr>
          <p:spPr>
            <a:xfrm>
              <a:off x="3737325" y="2438716"/>
              <a:ext cx="1481831" cy="250609"/>
            </a:xfrm>
            <a:prstGeom prst="rect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48616B-B113-46B3-BF7A-E14C3CB712B1}"/>
                </a:ext>
              </a:extLst>
            </p:cNvPr>
            <p:cNvSpPr/>
            <p:nvPr/>
          </p:nvSpPr>
          <p:spPr>
            <a:xfrm>
              <a:off x="429055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Bulb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0A69139-E833-4609-BF5E-70CAD2F81CDA}"/>
                </a:ext>
              </a:extLst>
            </p:cNvPr>
            <p:cNvSpPr/>
            <p:nvPr/>
          </p:nvSpPr>
          <p:spPr>
            <a:xfrm>
              <a:off x="1075386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85FE82-FC84-4700-A59D-E01B0E21686D}"/>
                </a:ext>
              </a:extLst>
            </p:cNvPr>
            <p:cNvSpPr/>
            <p:nvPr/>
          </p:nvSpPr>
          <p:spPr>
            <a:xfrm>
              <a:off x="1715278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14D2998-296B-4495-8355-7E73489386AE}"/>
                </a:ext>
              </a:extLst>
            </p:cNvPr>
            <p:cNvSpPr/>
            <p:nvPr/>
          </p:nvSpPr>
          <p:spPr>
            <a:xfrm>
              <a:off x="2355170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F0B6CC-9C30-4F25-AF6E-27157C42A7F1}"/>
                </a:ext>
              </a:extLst>
            </p:cNvPr>
            <p:cNvSpPr/>
            <p:nvPr/>
          </p:nvSpPr>
          <p:spPr>
            <a:xfrm>
              <a:off x="3628515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0F58EA-600D-4A98-88CE-E41204F03ED1}"/>
                </a:ext>
              </a:extLst>
            </p:cNvPr>
            <p:cNvSpPr/>
            <p:nvPr/>
          </p:nvSpPr>
          <p:spPr>
            <a:xfrm>
              <a:off x="4272948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EEF66FA-2283-48AC-82F1-8DDFBE191EF3}"/>
                </a:ext>
              </a:extLst>
            </p:cNvPr>
            <p:cNvSpPr/>
            <p:nvPr/>
          </p:nvSpPr>
          <p:spPr>
            <a:xfrm>
              <a:off x="2999603" y="2105788"/>
              <a:ext cx="646331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1D72D2-3BAB-493C-AE7F-B53DB93FA8E6}"/>
                </a:ext>
              </a:extLst>
            </p:cNvPr>
            <p:cNvSpPr/>
            <p:nvPr/>
          </p:nvSpPr>
          <p:spPr>
            <a:xfrm>
              <a:off x="4913783" y="2105788"/>
              <a:ext cx="305374" cy="250609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9538057-9A67-4F19-8C9F-B8E0868C7DE7}"/>
              </a:ext>
            </a:extLst>
          </p:cNvPr>
          <p:cNvSpPr txBox="1"/>
          <p:nvPr/>
        </p:nvSpPr>
        <p:spPr>
          <a:xfrm>
            <a:off x="340470" y="1370009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Stock replacement count before mid-century</a:t>
            </a:r>
          </a:p>
        </p:txBody>
      </p:sp>
    </p:spTree>
    <p:extLst>
      <p:ext uri="{BB962C8B-B14F-4D97-AF65-F5344CB8AC3E}">
        <p14:creationId xmlns:p14="http://schemas.microsoft.com/office/powerpoint/2010/main" val="11437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4ACD-255A-4EA4-BBCF-7420EC67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energy demand in the U.S. Annual Energy Outlook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968ED-892A-43AD-AEFE-501BB25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D5048-3843-44EA-8AE1-2C0B146B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305E5-F301-4615-A93C-9DE56A3B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8E7DD-3030-4D11-B46E-BAA174D4EC00}"/>
              </a:ext>
            </a:extLst>
          </p:cNvPr>
          <p:cNvSpPr txBox="1"/>
          <p:nvPr/>
        </p:nvSpPr>
        <p:spPr>
          <a:xfrm>
            <a:off x="346733" y="4734965"/>
            <a:ext cx="6851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</a:schemeClr>
                </a:solidFill>
              </a:rPr>
              <a:t>Note: Excludes energy from fossil extraction and refining. Service-demand from AEO 2019 but with some assumptions and technology differences.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8BBCC-73FE-4543-A1BF-D899AE944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" y="1130908"/>
            <a:ext cx="7183677" cy="35976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560844-4CBB-462C-9BDB-FF1F091A2DC4}"/>
              </a:ext>
            </a:extLst>
          </p:cNvPr>
          <p:cNvSpPr/>
          <p:nvPr/>
        </p:nvSpPr>
        <p:spPr>
          <a:xfrm>
            <a:off x="7198289" y="3593917"/>
            <a:ext cx="1563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Little to no fuel-switching in the AEO reference case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A4A8E1-6EE8-4F84-AA96-05FD187680EA}"/>
              </a:ext>
            </a:extLst>
          </p:cNvPr>
          <p:cNvCxnSpPr/>
          <p:nvPr/>
        </p:nvCxnSpPr>
        <p:spPr>
          <a:xfrm flipH="1">
            <a:off x="6214757" y="3995803"/>
            <a:ext cx="983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25B03-09EA-4502-9742-92DFB963DF28}"/>
              </a:ext>
            </a:extLst>
          </p:cNvPr>
          <p:cNvCxnSpPr>
            <a:cxnSpLocks/>
          </p:cNvCxnSpPr>
          <p:nvPr/>
        </p:nvCxnSpPr>
        <p:spPr>
          <a:xfrm>
            <a:off x="2016690" y="1627120"/>
            <a:ext cx="889348" cy="9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9D276-4BA5-4FA8-BADC-765ED98F2AF0}"/>
              </a:ext>
            </a:extLst>
          </p:cNvPr>
          <p:cNvSpPr/>
          <p:nvPr/>
        </p:nvSpPr>
        <p:spPr>
          <a:xfrm>
            <a:off x="726510" y="1385965"/>
            <a:ext cx="2267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Increasing vehicle efficiency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6C91DB-A64B-40DE-BEC3-9DCBFAD20B1B}"/>
              </a:ext>
            </a:extLst>
          </p:cNvPr>
          <p:cNvCxnSpPr>
            <a:cxnSpLocks/>
          </p:cNvCxnSpPr>
          <p:nvPr/>
        </p:nvCxnSpPr>
        <p:spPr>
          <a:xfrm flipV="1">
            <a:off x="4584305" y="1495711"/>
            <a:ext cx="937386" cy="185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5A08952-6CFE-476A-BD00-85D41C0F16C2}"/>
              </a:ext>
            </a:extLst>
          </p:cNvPr>
          <p:cNvSpPr/>
          <p:nvPr/>
        </p:nvSpPr>
        <p:spPr>
          <a:xfrm>
            <a:off x="4826275" y="12264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population and service demands grow</a:t>
            </a:r>
          </a:p>
        </p:txBody>
      </p:sp>
    </p:spTree>
    <p:extLst>
      <p:ext uri="{BB962C8B-B14F-4D97-AF65-F5344CB8AC3E}">
        <p14:creationId xmlns:p14="http://schemas.microsoft.com/office/powerpoint/2010/main" val="170227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CBD4-BB7F-45CB-A516-68E910F0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Separating hydrocarbon final energy demands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36DB3-9D20-4BAE-8757-3C248555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95561-17A8-40FC-AF44-E9C84D53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7</a:t>
            </a:fld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7692C-FC0F-468E-93E5-D954AFE7D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77110C-0DC5-4246-8CA1-E0FDB60B4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2" y="1037427"/>
            <a:ext cx="4481019" cy="3844753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A48992EF-115B-4B5D-BC95-0CB7B94703AE}"/>
              </a:ext>
            </a:extLst>
          </p:cNvPr>
          <p:cNvSpPr/>
          <p:nvPr/>
        </p:nvSpPr>
        <p:spPr>
          <a:xfrm>
            <a:off x="4440477" y="1490597"/>
            <a:ext cx="131523" cy="99581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B8DD73E-1A5E-4F4D-A422-C98212BCCD49}"/>
              </a:ext>
            </a:extLst>
          </p:cNvPr>
          <p:cNvSpPr/>
          <p:nvPr/>
        </p:nvSpPr>
        <p:spPr>
          <a:xfrm>
            <a:off x="4440476" y="2492679"/>
            <a:ext cx="131523" cy="2073058"/>
          </a:xfrm>
          <a:prstGeom prst="rightBrac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93CF7-4B7D-449F-808E-59246ADAF251}"/>
              </a:ext>
            </a:extLst>
          </p:cNvPr>
          <p:cNvSpPr txBox="1"/>
          <p:nvPr/>
        </p:nvSpPr>
        <p:spPr>
          <a:xfrm>
            <a:off x="4789448" y="1573007"/>
            <a:ext cx="404326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22 quads of non-hydrocarbon final energy demands could be satisfied with zero carbon electricity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4AFEE-81FA-4209-8010-27004DD01550}"/>
              </a:ext>
            </a:extLst>
          </p:cNvPr>
          <p:cNvSpPr txBox="1"/>
          <p:nvPr/>
        </p:nvSpPr>
        <p:spPr>
          <a:xfrm>
            <a:off x="4789447" y="2805933"/>
            <a:ext cx="4043268" cy="144655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48 quads demand for hydrocarbons with the following solutions: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5"/>
                </a:solidFill>
              </a:rPr>
              <a:t>Drop-in fuel replacements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5"/>
                </a:solidFill>
              </a:rPr>
              <a:t>Efficiency, mode shifting, conservation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5"/>
                </a:solidFill>
              </a:rPr>
              <a:t>Emissions offsetting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chemeClr val="accent5"/>
                </a:solidFill>
              </a:rPr>
              <a:t>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290792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5107-4DAB-41A2-85B6-47165FB7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1. Drop in fuel replacements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4E86E-1868-4B0D-883B-C19BC962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F2E7E-851A-4C17-AAED-B7330A47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8</a:t>
            </a:fld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D6EAC-257F-49C1-9FD3-E9BD8F51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2" y="1037427"/>
            <a:ext cx="4481019" cy="38447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FB438B-044F-482E-B4B1-55DA6B6FD014}"/>
              </a:ext>
            </a:extLst>
          </p:cNvPr>
          <p:cNvSpPr/>
          <p:nvPr/>
        </p:nvSpPr>
        <p:spPr>
          <a:xfrm>
            <a:off x="4831747" y="3692714"/>
            <a:ext cx="598286" cy="8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9943E0-032C-4CDD-B5B5-FA75DAEC0BA4}"/>
              </a:ext>
            </a:extLst>
          </p:cNvPr>
          <p:cNvSpPr/>
          <p:nvPr/>
        </p:nvSpPr>
        <p:spPr>
          <a:xfrm>
            <a:off x="5720489" y="4008370"/>
            <a:ext cx="594360" cy="5486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AC68B-D3B4-4700-A353-9D583AD98D91}"/>
              </a:ext>
            </a:extLst>
          </p:cNvPr>
          <p:cNvSpPr txBox="1"/>
          <p:nvPr/>
        </p:nvSpPr>
        <p:spPr>
          <a:xfrm>
            <a:off x="4598521" y="2834315"/>
            <a:ext cx="91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U.S. maximum biomass supply*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DAA66A-C80E-4359-AFD9-F12FB8A335BB}"/>
              </a:ext>
            </a:extLst>
          </p:cNvPr>
          <p:cNvSpPr txBox="1"/>
          <p:nvPr/>
        </p:nvSpPr>
        <p:spPr>
          <a:xfrm>
            <a:off x="4420413" y="4730543"/>
            <a:ext cx="1228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*U.S. Billion Ton Study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B5EAE-1EAD-41FC-AE7C-18D5C7485C0E}"/>
              </a:ext>
            </a:extLst>
          </p:cNvPr>
          <p:cNvCxnSpPr>
            <a:cxnSpLocks/>
          </p:cNvCxnSpPr>
          <p:nvPr/>
        </p:nvCxnSpPr>
        <p:spPr>
          <a:xfrm>
            <a:off x="5501372" y="3703950"/>
            <a:ext cx="186679" cy="265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707F0A-3D6E-4D2C-BC28-A72FF2B2B20C}"/>
              </a:ext>
            </a:extLst>
          </p:cNvPr>
          <p:cNvCxnSpPr/>
          <p:nvPr/>
        </p:nvCxnSpPr>
        <p:spPr>
          <a:xfrm flipH="1">
            <a:off x="713984" y="3692714"/>
            <a:ext cx="4117763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584711-8D9A-4C16-BF98-4C4A36C5BD95}"/>
              </a:ext>
            </a:extLst>
          </p:cNvPr>
          <p:cNvCxnSpPr>
            <a:cxnSpLocks/>
          </p:cNvCxnSpPr>
          <p:nvPr/>
        </p:nvCxnSpPr>
        <p:spPr>
          <a:xfrm flipH="1">
            <a:off x="713984" y="4008370"/>
            <a:ext cx="5050793" cy="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EB279A-A493-4A2A-94E0-9986658D5300}"/>
              </a:ext>
            </a:extLst>
          </p:cNvPr>
          <p:cNvSpPr txBox="1"/>
          <p:nvPr/>
        </p:nvSpPr>
        <p:spPr>
          <a:xfrm>
            <a:off x="5633732" y="3349697"/>
            <a:ext cx="91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Maximum fuel from biomass**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8E3E2-B3B7-42B0-8694-346E7E95B940}"/>
              </a:ext>
            </a:extLst>
          </p:cNvPr>
          <p:cNvSpPr txBox="1"/>
          <p:nvPr/>
        </p:nvSpPr>
        <p:spPr>
          <a:xfrm>
            <a:off x="5688051" y="4707348"/>
            <a:ext cx="20585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**Assumes 50-60% conversion efficiency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9593BD-9281-4038-B890-BBD5B4796A1D}"/>
              </a:ext>
            </a:extLst>
          </p:cNvPr>
          <p:cNvSpPr/>
          <p:nvPr/>
        </p:nvSpPr>
        <p:spPr>
          <a:xfrm>
            <a:off x="6734524" y="2444427"/>
            <a:ext cx="598286" cy="156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BC23F-5498-4AB3-AF96-FE930E13CA70}"/>
              </a:ext>
            </a:extLst>
          </p:cNvPr>
          <p:cNvSpPr txBox="1"/>
          <p:nvPr/>
        </p:nvSpPr>
        <p:spPr>
          <a:xfrm>
            <a:off x="5949891" y="1970533"/>
            <a:ext cx="167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Electricity-derived fuels replace the residual?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8CBD8C1-4419-4263-99C1-CC2AC66310AE}"/>
              </a:ext>
            </a:extLst>
          </p:cNvPr>
          <p:cNvSpPr/>
          <p:nvPr/>
        </p:nvSpPr>
        <p:spPr>
          <a:xfrm>
            <a:off x="7503090" y="2444427"/>
            <a:ext cx="249395" cy="1563942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E6F440-2EDD-4939-B807-247506E63928}"/>
              </a:ext>
            </a:extLst>
          </p:cNvPr>
          <p:cNvSpPr txBox="1"/>
          <p:nvPr/>
        </p:nvSpPr>
        <p:spPr>
          <a:xfrm>
            <a:off x="5149115" y="366991"/>
            <a:ext cx="3450723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Conclusion: </a:t>
            </a:r>
            <a:r>
              <a:rPr lang="en-US" sz="1600" dirty="0">
                <a:solidFill>
                  <a:schemeClr val="accent5"/>
                </a:solidFill>
              </a:rPr>
              <a:t>Biomass supplies are insufficient and large amounts of electricity derived fuels necessitates infeasible levels of electricity system growth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93DD2F-9074-4835-9E8D-44690D7BACDF}"/>
              </a:ext>
            </a:extLst>
          </p:cNvPr>
          <p:cNvSpPr txBox="1"/>
          <p:nvPr/>
        </p:nvSpPr>
        <p:spPr>
          <a:xfrm>
            <a:off x="7746628" y="2718566"/>
            <a:ext cx="129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</a:rPr>
              <a:t>Requires ~6 TW renewables or ~2.5 TW nuclear plus significant direct air capture (4x current U.S. generation) ***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CD7BFE-5F65-41F3-85AE-249BF35D36DF}"/>
              </a:ext>
            </a:extLst>
          </p:cNvPr>
          <p:cNvSpPr txBox="1"/>
          <p:nvPr/>
        </p:nvSpPr>
        <p:spPr>
          <a:xfrm>
            <a:off x="6837714" y="4157897"/>
            <a:ext cx="226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*** Assumes 50 efficiency from electricity to hydrocarbon, 50% solar and 50% wind with capacity factors of 50% and 30% respectively</a:t>
            </a:r>
          </a:p>
        </p:txBody>
      </p:sp>
    </p:spTree>
    <p:extLst>
      <p:ext uri="{BB962C8B-B14F-4D97-AF65-F5344CB8AC3E}">
        <p14:creationId xmlns:p14="http://schemas.microsoft.com/office/powerpoint/2010/main" val="98325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138F-CFD1-42DC-B07F-299D3AF1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 2. Efficiency, mode shifting, conservation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73AD9-18B8-449E-9FB4-B3419636A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/>
              <a:t>www.evolved.energy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C613-AB3A-44CB-BFFB-BF7A0A73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PH"/>
              <a:t>page   </a:t>
            </a:r>
            <a:fld id="{E34E6C19-1DD5-47BE-860D-9BDB73912BE3}" type="slidenum">
              <a:rPr lang="en-PH" smtClean="0"/>
              <a:pPr/>
              <a:t>9</a:t>
            </a:fld>
            <a:endParaRPr lang="en-PH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4B2F92-DFE4-4D9F-99A6-1BD500B2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401" y="2970149"/>
            <a:ext cx="2756111" cy="1489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Low demand no fuel switch assumptions:</a:t>
            </a:r>
          </a:p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40% reduction in LDA miles traveled</a:t>
            </a:r>
          </a:p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20% reduction in most other service demands</a:t>
            </a:r>
          </a:p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Adoption of high-efficiency technologies across many subsectors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D547FB-1A55-490B-B661-876E85D62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" y="1070644"/>
            <a:ext cx="5690962" cy="37990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24F0B1-0CF7-4C12-9E0D-00D6B18ED450}"/>
              </a:ext>
            </a:extLst>
          </p:cNvPr>
          <p:cNvSpPr txBox="1"/>
          <p:nvPr/>
        </p:nvSpPr>
        <p:spPr>
          <a:xfrm>
            <a:off x="5636930" y="894149"/>
            <a:ext cx="3394336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Conclusion: </a:t>
            </a:r>
            <a:r>
              <a:rPr lang="en-US" sz="1600" dirty="0">
                <a:solidFill>
                  <a:schemeClr val="accent5"/>
                </a:solidFill>
              </a:rPr>
              <a:t>It is difficult to imagine more than a 30% reduction in energy demand coming from efficiency, mode shifting, and conservation by 2050</a:t>
            </a:r>
            <a:endParaRPr lang="en-US" sz="1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volved Energy Research">
      <a:dk1>
        <a:srgbClr val="818285"/>
      </a:dk1>
      <a:lt1>
        <a:srgbClr val="FFFFFF"/>
      </a:lt1>
      <a:dk2>
        <a:srgbClr val="2C6B81"/>
      </a:dk2>
      <a:lt2>
        <a:srgbClr val="FFFFFF"/>
      </a:lt2>
      <a:accent1>
        <a:srgbClr val="2C6B81"/>
      </a:accent1>
      <a:accent2>
        <a:srgbClr val="178EA3"/>
      </a:accent2>
      <a:accent3>
        <a:srgbClr val="458D40"/>
      </a:accent3>
      <a:accent4>
        <a:srgbClr val="6AA541"/>
      </a:accent4>
      <a:accent5>
        <a:srgbClr val="C94B22"/>
      </a:accent5>
      <a:accent6>
        <a:srgbClr val="DC7F2F"/>
      </a:accent6>
      <a:hlink>
        <a:srgbClr val="2C6B81"/>
      </a:hlink>
      <a:folHlink>
        <a:srgbClr val="818285"/>
      </a:folHlink>
    </a:clrScheme>
    <a:fontScheme name="Evolved Energy Research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701836-E7D4-447E-858A-21AF3DFE78F7}" vid="{A1262E57-7445-4545-A85A-157904498524}"/>
    </a:ext>
  </a:extLst>
</a:theme>
</file>

<file path=ppt/theme/theme2.xml><?xml version="1.0" encoding="utf-8"?>
<a:theme xmlns:a="http://schemas.openxmlformats.org/drawingml/2006/main" name="1_Office Theme">
  <a:themeElements>
    <a:clrScheme name="Evolved Energy Research">
      <a:dk1>
        <a:srgbClr val="818285"/>
      </a:dk1>
      <a:lt1>
        <a:srgbClr val="FFFFFF"/>
      </a:lt1>
      <a:dk2>
        <a:srgbClr val="2C6B81"/>
      </a:dk2>
      <a:lt2>
        <a:srgbClr val="FFFFFF"/>
      </a:lt2>
      <a:accent1>
        <a:srgbClr val="2C6B81"/>
      </a:accent1>
      <a:accent2>
        <a:srgbClr val="178EA3"/>
      </a:accent2>
      <a:accent3>
        <a:srgbClr val="458D40"/>
      </a:accent3>
      <a:accent4>
        <a:srgbClr val="6AA541"/>
      </a:accent4>
      <a:accent5>
        <a:srgbClr val="C94B22"/>
      </a:accent5>
      <a:accent6>
        <a:srgbClr val="DC7F2F"/>
      </a:accent6>
      <a:hlink>
        <a:srgbClr val="2C6B81"/>
      </a:hlink>
      <a:folHlink>
        <a:srgbClr val="81828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701836-E7D4-447E-858A-21AF3DFE78F7}" vid="{A1262E57-7445-4545-A85A-157904498524}"/>
    </a:ext>
  </a:extLst>
</a:theme>
</file>

<file path=ppt/theme/theme3.xml><?xml version="1.0" encoding="utf-8"?>
<a:theme xmlns:a="http://schemas.openxmlformats.org/drawingml/2006/main" name="3_Office Theme">
  <a:themeElements>
    <a:clrScheme name="Evolved Energy Research">
      <a:dk1>
        <a:srgbClr val="818285"/>
      </a:dk1>
      <a:lt1>
        <a:srgbClr val="FFFFFF"/>
      </a:lt1>
      <a:dk2>
        <a:srgbClr val="2C6B81"/>
      </a:dk2>
      <a:lt2>
        <a:srgbClr val="FFFFFF"/>
      </a:lt2>
      <a:accent1>
        <a:srgbClr val="2C6B81"/>
      </a:accent1>
      <a:accent2>
        <a:srgbClr val="178EA3"/>
      </a:accent2>
      <a:accent3>
        <a:srgbClr val="458D40"/>
      </a:accent3>
      <a:accent4>
        <a:srgbClr val="6AA541"/>
      </a:accent4>
      <a:accent5>
        <a:srgbClr val="C94B22"/>
      </a:accent5>
      <a:accent6>
        <a:srgbClr val="DC7F2F"/>
      </a:accent6>
      <a:hlink>
        <a:srgbClr val="2C6B81"/>
      </a:hlink>
      <a:folHlink>
        <a:srgbClr val="818285"/>
      </a:folHlink>
    </a:clrScheme>
    <a:fontScheme name="Evolved Energy Research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D701836-E7D4-447E-858A-21AF3DFE78F7}" vid="{A1262E57-7445-4545-A85A-1579044985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9620</TotalTime>
  <Words>3090</Words>
  <Application>Microsoft Macintosh PowerPoint</Application>
  <PresentationFormat>On-screen Show (16:9)</PresentationFormat>
  <Paragraphs>574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Roboto</vt:lpstr>
      <vt:lpstr>Wingdings</vt:lpstr>
      <vt:lpstr>Office Theme</vt:lpstr>
      <vt:lpstr>1_Office Theme</vt:lpstr>
      <vt:lpstr>3_Office Theme</vt:lpstr>
      <vt:lpstr>Electricity: The Linchpin of a Zero Emissions Economy</vt:lpstr>
      <vt:lpstr>About Evolved Energy Research</vt:lpstr>
      <vt:lpstr>Links to recent work</vt:lpstr>
      <vt:lpstr>PowerPoint Presentation</vt:lpstr>
      <vt:lpstr>Transitioning to a low-carbon energy system</vt:lpstr>
      <vt:lpstr>Final energy demand in the U.S. Annual Energy Outlook</vt:lpstr>
      <vt:lpstr>Separating hydrocarbon final energy demands</vt:lpstr>
      <vt:lpstr>Option 1. Drop in fuel replacements</vt:lpstr>
      <vt:lpstr>Option 2. Efficiency, mode shifting, conservation</vt:lpstr>
      <vt:lpstr>Option 3. emissions offsetting</vt:lpstr>
      <vt:lpstr>Option 4. electrification</vt:lpstr>
      <vt:lpstr>Four pillars of deep decarbonization: U.S. Benchmarks</vt:lpstr>
      <vt:lpstr>Three pillars of deep decarbonization (2014 DDPP reports)</vt:lpstr>
      <vt:lpstr>Infrastructure transition example: light-duty vehicles</vt:lpstr>
      <vt:lpstr>Mid-Atlantic &amp; Great Lakes regional example</vt:lpstr>
      <vt:lpstr>Rates of electrification (Mid-Atlantic &amp; Great Lakes)</vt:lpstr>
      <vt:lpstr>Electricity load</vt:lpstr>
      <vt:lpstr>Electricity generation Mid-Atlantic &amp; Great Lakes</vt:lpstr>
      <vt:lpstr>Installed thermal capacity Mid-Atlantic &amp; Great Lakes </vt:lpstr>
      <vt:lpstr>Biomass use</vt:lpstr>
      <vt:lpstr>Conclusions</vt:lpstr>
      <vt:lpstr>PowerPoint Presentation</vt:lpstr>
      <vt:lpstr>Creating a future energy system plan</vt:lpstr>
      <vt:lpstr>Modeling approach</vt:lpstr>
      <vt:lpstr>RIO decisions variables and outputs</vt:lpstr>
      <vt:lpstr>RIO considers investments and operations to find the least-cost, reliable system</vt:lpstr>
      <vt:lpstr>Marginal system cost of different final-energy types</vt:lpstr>
      <vt:lpstr>Electricity demand after high electrification</vt:lpstr>
      <vt:lpstr>Rates of electrification for residential buildings</vt:lpstr>
      <vt:lpstr>Rates of electrification for light duty vehicles</vt:lpstr>
      <vt:lpstr>RIO &amp; EP data and methods have improved across many past studies</vt:lpstr>
      <vt:lpstr>Demand-subsectors</vt:lpstr>
      <vt:lpstr>Load shape sources</vt:lpstr>
      <vt:lpstr>Load shape sources, continued</vt:lpstr>
      <vt:lpstr>Supply-side data</vt:lpstr>
      <vt:lpstr>Supply-side data 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Deeper Decarbonization in the U.S.</dc:title>
  <dc:creator>Benjamin Haley</dc:creator>
  <cp:lastModifiedBy>Jonathan Raab</cp:lastModifiedBy>
  <cp:revision>352</cp:revision>
  <dcterms:created xsi:type="dcterms:W3CDTF">2018-09-06T21:56:09Z</dcterms:created>
  <dcterms:modified xsi:type="dcterms:W3CDTF">2019-12-17T14:17:28Z</dcterms:modified>
</cp:coreProperties>
</file>